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slideLayouts/slideLayout2.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xml" ContentType="application/vnd.openxmlformats-officedocument.presentationml.tags+xml"/>
  <Override PartName="/ppt/tags/tag4.xml" ContentType="application/vnd.openxmlformats-officedocument.presentationml.tags+xml"/>
  <Override PartName="/ppt/tags/tag1.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51" r:id="rId3"/>
  </p:sldMasterIdLst>
  <p:notesMasterIdLst>
    <p:notesMasterId r:id="rId21"/>
  </p:notesMasterIdLst>
  <p:sldIdLst>
    <p:sldId id="256" r:id="rId4"/>
    <p:sldId id="271" r:id="rId5"/>
    <p:sldId id="387" r:id="rId6"/>
    <p:sldId id="378" r:id="rId7"/>
    <p:sldId id="377" r:id="rId8"/>
    <p:sldId id="288" r:id="rId9"/>
    <p:sldId id="283" r:id="rId10"/>
    <p:sldId id="287" r:id="rId11"/>
    <p:sldId id="386" r:id="rId12"/>
    <p:sldId id="379" r:id="rId13"/>
    <p:sldId id="380" r:id="rId14"/>
    <p:sldId id="381" r:id="rId15"/>
    <p:sldId id="382" r:id="rId16"/>
    <p:sldId id="383" r:id="rId17"/>
    <p:sldId id="388" r:id="rId18"/>
    <p:sldId id="385" r:id="rId19"/>
    <p:sldId id="38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DC5F51-853D-4614-0241-98BBBEA74B32}" name="Isai Chavez" initials="IC" userId="S::Isai.Chavez@OSCEOLA.ORG::7ee0e97d-e7d1-49e4-9d1f-af956e1a7f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7ABC"/>
    <a:srgbClr val="F59733"/>
    <a:srgbClr val="78C14D"/>
    <a:srgbClr val="533C8D"/>
    <a:srgbClr val="A1C6E2"/>
    <a:srgbClr val="CFAE1E"/>
    <a:srgbClr val="8F993D"/>
    <a:srgbClr val="3F693C"/>
    <a:srgbClr val="691B33"/>
    <a:srgbClr val="2C1A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68686" autoAdjust="0"/>
  </p:normalViewPr>
  <p:slideViewPr>
    <p:cSldViewPr snapToGrid="0" snapToObjects="1">
      <p:cViewPr varScale="1">
        <p:scale>
          <a:sx n="54" d="100"/>
          <a:sy n="54" d="100"/>
        </p:scale>
        <p:origin x="136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6AB002B-193C-4BC5-97D2-1B54223E023C}" type="datetimeFigureOut">
              <a:rPr lang="en-US" smtClean="0"/>
              <a:t>3/22/2023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CC3A1D9-929C-412D-8E7E-DFD5452D31AC}" type="slidenum">
              <a:rPr lang="en-US" smtClean="0"/>
              <a:t>‹#›</a:t>
            </a:fld>
            <a:endParaRPr lang="en-US"/>
          </a:p>
        </p:txBody>
      </p:sp>
    </p:spTree>
    <p:extLst>
      <p:ext uri="{BB962C8B-B14F-4D97-AF65-F5344CB8AC3E}">
        <p14:creationId xmlns:p14="http://schemas.microsoft.com/office/powerpoint/2010/main" val="3422942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Joshua.DeVries@osceola.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public meeting for Osceola County’s Southeast Area Transportation Study, also known as SEATS. This project comes in response to community concerns about planned developments and inability of the existing roadways to safely accommodate increased traffic.</a:t>
            </a:r>
          </a:p>
          <a:p>
            <a:endParaRPr lang="en-US" dirty="0"/>
          </a:p>
          <a:p>
            <a:r>
              <a:rPr lang="en-US" dirty="0"/>
              <a:t>The purpose of tonight’s meeting is to explain how Osceola County is working with the 12 major developers within the Mixed-Use Districts south and east of Lake Toho to develop a plan to improve area transportation facilities. The study includes the areas East of Lake Toho and South of Lake Toho, the Alligator Chain of Lakes Mixed-Use Conceptual Master Plan areas, as well as the surrounding communities.</a:t>
            </a:r>
          </a:p>
        </p:txBody>
      </p:sp>
      <p:sp>
        <p:nvSpPr>
          <p:cNvPr id="4" name="Slide Number Placeholder 3"/>
          <p:cNvSpPr>
            <a:spLocks noGrp="1"/>
          </p:cNvSpPr>
          <p:nvPr>
            <p:ph type="sldNum" sz="quarter" idx="5"/>
          </p:nvPr>
        </p:nvSpPr>
        <p:spPr/>
        <p:txBody>
          <a:bodyPr/>
          <a:lstStyle/>
          <a:p>
            <a:fld id="{9CC3A1D9-929C-412D-8E7E-DFD5452D31AC}" type="slidenum">
              <a:rPr lang="en-US" smtClean="0"/>
              <a:t>1</a:t>
            </a:fld>
            <a:endParaRPr lang="en-US"/>
          </a:p>
        </p:txBody>
      </p:sp>
    </p:spTree>
    <p:extLst>
      <p:ext uri="{BB962C8B-B14F-4D97-AF65-F5344CB8AC3E}">
        <p14:creationId xmlns:p14="http://schemas.microsoft.com/office/powerpoint/2010/main" val="19987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2035 Seats Roadway Phasing Plan Map is based on the current traffic, traffic projected to be generated by the 12 developments, and other future projected traffic. It shows the portions of the SEATS roadway network that are anticipated as needing to be coordinated between Osceola County, the City of St. Cloud, and the Development Community for improvements in the 2035 timeframe.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3A1D9-929C-412D-8E7E-DFD5452D3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449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illustrates the SEATS roadway network priorities are in the 2040 timeframe.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3A1D9-929C-412D-8E7E-DFD5452D3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899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are the SEATS roadway network priorities in the 2045 timeframe.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3A1D9-929C-412D-8E7E-DFD5452D3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775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this area grows, careful planning and coordination need to occur between Osceola County and the City of St. Cloud.  In 2014 both Osceola County and the City of St. Cloud signed an Interlocal Agreement approving the Joint Planning Area, or JPA. This agreement is often simply referred to as “The JPA”. This JPA outlines different aspects of governance that are coordinated including, the order and areas of annexation and how transportation can be coordinated between both Osceola County and the City of St. Cloud. </a:t>
            </a:r>
          </a:p>
          <a:p>
            <a:endParaRPr lang="en-US" dirty="0"/>
          </a:p>
          <a:p>
            <a:r>
              <a:rPr lang="en-US" dirty="0"/>
              <a:t>The County and City are developing a Transportation Implementation Strategy, known as the JPA-TI. Some key elements of this JPA-TI include completing the initial roadway maintenance transfer for roadways previously annexed, drafting a Transportation Inter-Local Agreement that will address the future roadway maintenance, planned roadway built-out responsibilities, work program coordination, and joint mobility fee study update.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3A1D9-929C-412D-8E7E-DFD5452D3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661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steps include:</a:t>
            </a:r>
          </a:p>
          <a:p>
            <a:endParaRPr lang="en-US" dirty="0"/>
          </a:p>
          <a:p>
            <a:pPr marL="285750" indent="-285750" algn="l">
              <a:buClr>
                <a:srgbClr val="3F693C"/>
              </a:buClr>
              <a:buFont typeface="Arial" charset="0"/>
              <a:buChar char="•"/>
            </a:pPr>
            <a:r>
              <a:rPr lang="en-US" sz="1200" dirty="0">
                <a:latin typeface="Montserrat" pitchFamily="2" charset="77"/>
                <a:ea typeface="Museo Sans 300" charset="0"/>
                <a:cs typeface="Museo Sans 300" charset="0"/>
              </a:rPr>
              <a:t>Compiling and summarizing comments from the Community Open House for consideration.</a:t>
            </a:r>
          </a:p>
          <a:p>
            <a:pPr marL="285750" indent="-285750" algn="l">
              <a:buClr>
                <a:srgbClr val="3F693C"/>
              </a:buClr>
              <a:buFont typeface="Arial" charset="0"/>
              <a:buChar char="•"/>
            </a:pPr>
            <a:r>
              <a:rPr lang="en-US" sz="1200" dirty="0">
                <a:latin typeface="Montserrat" pitchFamily="2" charset="77"/>
                <a:ea typeface="Museo Sans 300" charset="0"/>
                <a:cs typeface="Museo Sans 300" charset="0"/>
              </a:rPr>
              <a:t>Finalizing the SEATS analysis and related Phasing Plan.</a:t>
            </a:r>
          </a:p>
          <a:p>
            <a:pPr marL="285750" indent="-285750" algn="l">
              <a:buClr>
                <a:srgbClr val="3F693C"/>
              </a:buClr>
              <a:buFont typeface="Arial" charset="0"/>
              <a:buChar char="•"/>
            </a:pPr>
            <a:r>
              <a:rPr lang="en-US" sz="1200" dirty="0">
                <a:latin typeface="Montserrat" pitchFamily="2" charset="77"/>
                <a:ea typeface="Museo Sans 300" charset="0"/>
                <a:cs typeface="Museo Sans 300" charset="0"/>
              </a:rPr>
              <a:t>Present to the Osceola County Board of County Commissioners (Planned for April 17</a:t>
            </a:r>
            <a:r>
              <a:rPr lang="en-US" sz="1200" baseline="30000" dirty="0">
                <a:latin typeface="Montserrat" pitchFamily="2" charset="77"/>
                <a:ea typeface="Museo Sans 300" charset="0"/>
                <a:cs typeface="Museo Sans 300" charset="0"/>
              </a:rPr>
              <a:t>th</a:t>
            </a:r>
            <a:r>
              <a:rPr lang="en-US" sz="1200" dirty="0">
                <a:latin typeface="Montserrat" pitchFamily="2" charset="77"/>
                <a:ea typeface="Museo Sans 300" charset="0"/>
                <a:cs typeface="Museo Sans 300" charset="0"/>
              </a:rPr>
              <a:t>).</a:t>
            </a:r>
          </a:p>
          <a:p>
            <a:pPr marL="285750" indent="-285750" algn="l">
              <a:buClr>
                <a:srgbClr val="3F693C"/>
              </a:buClr>
              <a:buFont typeface="Arial" charset="0"/>
              <a:buChar char="•"/>
            </a:pPr>
            <a:r>
              <a:rPr lang="en-US" sz="1200" dirty="0">
                <a:latin typeface="Montserrat" pitchFamily="2" charset="77"/>
                <a:ea typeface="Museo Sans 300" charset="0"/>
                <a:cs typeface="Museo Sans 300" charset="0"/>
              </a:rPr>
              <a:t>Present to the City of St. Cloud City Council (Planned for April 27</a:t>
            </a:r>
            <a:r>
              <a:rPr lang="en-US" sz="1200" baseline="30000" dirty="0">
                <a:latin typeface="Montserrat" pitchFamily="2" charset="77"/>
                <a:ea typeface="Museo Sans 300" charset="0"/>
                <a:cs typeface="Museo Sans 300" charset="0"/>
              </a:rPr>
              <a:t>th</a:t>
            </a:r>
            <a:r>
              <a:rPr lang="en-US" sz="1200" dirty="0">
                <a:latin typeface="Montserrat" pitchFamily="2" charset="77"/>
                <a:ea typeface="Museo Sans 300" charset="0"/>
                <a:cs typeface="Museo Sans 300" charset="0"/>
              </a:rPr>
              <a:t>). </a:t>
            </a:r>
          </a:p>
          <a:p>
            <a:pPr marL="285750" indent="-285750" algn="l">
              <a:buClr>
                <a:srgbClr val="3F693C"/>
              </a:buClr>
              <a:buFont typeface="Arial" charset="0"/>
              <a:buChar char="•"/>
            </a:pPr>
            <a:r>
              <a:rPr lang="en-US" sz="1200" dirty="0">
                <a:latin typeface="Montserrat" pitchFamily="2" charset="77"/>
                <a:ea typeface="Museo Sans 300" charset="0"/>
                <a:cs typeface="Museo Sans 300" charset="0"/>
              </a:rPr>
              <a:t>Continue to coordinate with the 12 developers to draft Agreements addressing how each will contribute to the needed improvements to offset their development’s impacts on future traffic.</a:t>
            </a:r>
          </a:p>
          <a:p>
            <a:pPr marL="285750" indent="-285750" algn="l">
              <a:buClr>
                <a:srgbClr val="3F693C"/>
              </a:buClr>
              <a:buFont typeface="Arial" charset="0"/>
              <a:buChar char="•"/>
            </a:pPr>
            <a:r>
              <a:rPr lang="en-US" sz="1200" dirty="0">
                <a:latin typeface="Montserrat" pitchFamily="2" charset="77"/>
                <a:ea typeface="Museo Sans 300" charset="0"/>
                <a:cs typeface="Museo Sans 300" charset="0"/>
              </a:rPr>
              <a:t>And continue coordinating with the City of St. Cloud for the JPA Transportation Implementation activities</a:t>
            </a:r>
          </a:p>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3A1D9-929C-412D-8E7E-DFD5452D3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629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base">
              <a:spcBef>
                <a:spcPts val="0"/>
              </a:spcBef>
              <a:spcAft>
                <a:spcPts val="0"/>
              </a:spcAft>
              <a:buFont typeface="+mj-lt"/>
              <a:buNone/>
            </a:pPr>
            <a:r>
              <a:rPr lang="en-US" sz="1800" dirty="0">
                <a:solidFill>
                  <a:srgbClr val="000000"/>
                </a:solidFill>
                <a:effectLst/>
                <a:latin typeface="Calibri" panose="020F0502020204030204" pitchFamily="34" charset="0"/>
                <a:ea typeface="Times New Roman" panose="02020603050405020304" pitchFamily="18" charset="0"/>
              </a:rPr>
              <a:t>Osceola County welcomes your opinions on the Southeast Area Transportation Study. To submit your comments, please fill out a printed comment form during tonight’s meeting and drop it in one of the comment boxes before you leave. You may also email comments to Joshua DeVries at ,</a:t>
            </a:r>
            <a:r>
              <a:rPr lang="en-US" sz="1800" u="sng" dirty="0">
                <a:solidFill>
                  <a:srgbClr val="000000"/>
                </a:solidFill>
                <a:effectLst/>
                <a:latin typeface="Calibri" panose="020F0502020204030204" pitchFamily="34" charset="0"/>
                <a:ea typeface="Times New Roman" panose="02020603050405020304" pitchFamily="18" charset="0"/>
                <a:hlinkClick r:id="rId3"/>
              </a:rPr>
              <a:t>Joshua.DeVries@osceola.org</a:t>
            </a:r>
            <a:r>
              <a:rPr lang="en-US" sz="1800" u="sng" dirty="0">
                <a:solidFill>
                  <a:srgbClr val="000000"/>
                </a:solidFill>
                <a:effectLst/>
                <a:latin typeface="Calibri" panose="020F0502020204030204" pitchFamily="34" charset="0"/>
                <a:ea typeface="Times New Roman" panose="02020603050405020304" pitchFamily="18" charset="0"/>
              </a:rPr>
              <a:t>. </a:t>
            </a:r>
            <a:r>
              <a:rPr lang="en-US" sz="1800" u="none" dirty="0">
                <a:solidFill>
                  <a:srgbClr val="000000"/>
                </a:solidFill>
                <a:effectLst/>
                <a:latin typeface="Calibri" panose="020F0502020204030204" pitchFamily="34" charset="0"/>
                <a:ea typeface="Times New Roman" panose="02020603050405020304" pitchFamily="18" charset="0"/>
              </a:rPr>
              <a:t>While feedback is accepted at any time, please submit your comments by April 3, 2023 to be included in the public record for this meeting.</a:t>
            </a:r>
            <a:endParaRPr lang="en-US" sz="1800" u="none"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3A1D9-929C-412D-8E7E-DFD5452D3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81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rgbClr val="3F693C"/>
              </a:buClr>
              <a:buFont typeface="Arial" charset="0"/>
              <a:buNone/>
            </a:pPr>
            <a:endParaRPr lang="en-US" sz="1200" dirty="0">
              <a:latin typeface="Montserrat" pitchFamily="2" charset="77"/>
              <a:ea typeface="Museo Sans 300" charset="0"/>
              <a:cs typeface="Museo Sans 300" charset="0"/>
            </a:endParaRPr>
          </a:p>
          <a:p>
            <a:pPr marL="0" indent="0" algn="l">
              <a:buClr>
                <a:srgbClr val="3F693C"/>
              </a:buClr>
              <a:buFont typeface="Arial" charset="0"/>
              <a:buNone/>
            </a:pPr>
            <a:r>
              <a:rPr lang="en-US" sz="1200" dirty="0">
                <a:latin typeface="Montserrat" pitchFamily="2" charset="77"/>
                <a:ea typeface="Museo Sans 300" charset="0"/>
                <a:cs typeface="Museo Sans 300" charset="0"/>
              </a:rPr>
              <a:t>If there are any questions relating to this presentation you may contact Joshua DeVries, Director of Transportation Planning, by email at joshua.devries@osceola.org or by phone at 407-742-7813; or Steven Kane, Transportation and Transit Director, by email at steven.kane@osceola.org or by phone at 407-742-0513.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3A1D9-929C-412D-8E7E-DFD5452D3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316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please enjoy the rest of your evening.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C3A1D9-929C-412D-8E7E-DFD5452D31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664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Montserrat" panose="00000500000000000000" pitchFamily="2" charset="0"/>
              </a:rPr>
              <a:t>Osceola County values diversity and welcomes input from all interested parties regardless of cultural identity, background, or income level.  Osceola County shall not exclude participation in, deny benefits of, or subject to discrimination anyone on the grounds of race, color, national origin, sex, age, disability, religion, or familial status. For questions about Title VI, please contact the Civil Rights Program Coordinator by mail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CC3A1D9-929C-412D-8E7E-DFD5452D31AC}" type="slidenum">
              <a:rPr lang="en-US" smtClean="0"/>
              <a:t>2</a:t>
            </a:fld>
            <a:endParaRPr lang="en-US"/>
          </a:p>
        </p:txBody>
      </p:sp>
    </p:spTree>
    <p:extLst>
      <p:ext uri="{BB962C8B-B14F-4D97-AF65-F5344CB8AC3E}">
        <p14:creationId xmlns:p14="http://schemas.microsoft.com/office/powerpoint/2010/main" val="75240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goal of the SEATS study </a:t>
            </a:r>
            <a:r>
              <a:rPr lang="en-US" dirty="0" err="1"/>
              <a:t>isto</a:t>
            </a:r>
            <a:r>
              <a:rPr lang="en-US" dirty="0"/>
              <a:t> evaluate the transportation network through the planning horizon year of 2045, identify the impact to the network from the 12 developers and identify the number of lanes that will be needed within the roadway system in 2045. Further, the study seeks to identify the timing and phasing of needed improvements at 5-year increments, and indicate the developer’s percentage of impact on the specific roadway segments as a proportionate share of the total trips in 2045.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CC3A1D9-929C-412D-8E7E-DFD5452D31AC}" type="slidenum">
              <a:rPr lang="en-US" smtClean="0"/>
              <a:t>3</a:t>
            </a:fld>
            <a:endParaRPr lang="en-US"/>
          </a:p>
        </p:txBody>
      </p:sp>
    </p:spTree>
    <p:extLst>
      <p:ext uri="{BB962C8B-B14F-4D97-AF65-F5344CB8AC3E}">
        <p14:creationId xmlns:p14="http://schemas.microsoft.com/office/powerpoint/2010/main" val="97649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This map shows the Mixed-Use Districts analyzed in this study. The districts are designated for future development as part of the 2040 Comprehensive Plan. With this significant growth, we are actively planning for transportation infrastructure improvements to accommodate the traffic demands.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To allow for transportation infrastructure projects to occur in concert with the planned developments, Osceola County is pursuing innovative funding strategies, including partnerships with area developers.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Osceola County has entered into Transportation Collaboration Agreements, or TCA’s, with the 12 developers. The agreements essentially state the developers would accept the findings of the final SEATS study and will enter into subsequent agreements to implement the needed improvements based on their development’s impact to the transportation system.</a:t>
            </a:r>
            <a:endParaRPr lang="en-US" sz="1200" kern="1200" dirty="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CC3A1D9-929C-412D-8E7E-DFD5452D31AC}" type="slidenum">
              <a:rPr lang="en-US" smtClean="0"/>
              <a:t>4</a:t>
            </a:fld>
            <a:endParaRPr lang="en-US"/>
          </a:p>
        </p:txBody>
      </p:sp>
    </p:spTree>
    <p:extLst>
      <p:ext uri="{BB962C8B-B14F-4D97-AF65-F5344CB8AC3E}">
        <p14:creationId xmlns:p14="http://schemas.microsoft.com/office/powerpoint/2010/main" val="1373412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first step was to determine existing and projected traffic on the Southeast Area Transportation Study roadway network. This was done by evaluating a detailed 2045 buildout of the SEATS developments and updating the roadway network based on the best available data. The vehicle trips were derived from the developer-provided buildout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This information and related analysis allowed Osceola County to develop a segment analysis spreadsheet to identify the developer’s proportionate share of added trips, and thus proportionate share of future transportation improvements.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9CC3A1D9-929C-412D-8E7E-DFD5452D31AC}" type="slidenum">
              <a:rPr lang="en-US" smtClean="0"/>
              <a:t>5</a:t>
            </a:fld>
            <a:endParaRPr lang="en-US"/>
          </a:p>
        </p:txBody>
      </p:sp>
    </p:spTree>
    <p:extLst>
      <p:ext uri="{BB962C8B-B14F-4D97-AF65-F5344CB8AC3E}">
        <p14:creationId xmlns:p14="http://schemas.microsoft.com/office/powerpoint/2010/main" val="2265533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uses Kissimmee Park Road as an example of how the SEATS analysis identified the current number of lanes, the necessary number of lanes in 2045, the current traffic, other development traffic that is not attributed specifically to the 12 developments, the anticipated development traffic of the 12 developments, and combined all the data for a total projected traffic volume. These numbers were then further evaluated to determine the proportionate share that each developer should be responsible for in each segment of roadway. </a:t>
            </a:r>
          </a:p>
          <a:p>
            <a:endParaRPr lang="en-US" dirty="0"/>
          </a:p>
        </p:txBody>
      </p:sp>
      <p:sp>
        <p:nvSpPr>
          <p:cNvPr id="4" name="Slide Number Placeholder 3"/>
          <p:cNvSpPr>
            <a:spLocks noGrp="1"/>
          </p:cNvSpPr>
          <p:nvPr>
            <p:ph type="sldNum" sz="quarter" idx="5"/>
          </p:nvPr>
        </p:nvSpPr>
        <p:spPr/>
        <p:txBody>
          <a:bodyPr/>
          <a:lstStyle/>
          <a:p>
            <a:fld id="{9CC3A1D9-929C-412D-8E7E-DFD5452D31AC}" type="slidenum">
              <a:rPr lang="en-US" smtClean="0"/>
              <a:t>6</a:t>
            </a:fld>
            <a:endParaRPr lang="en-US"/>
          </a:p>
        </p:txBody>
      </p:sp>
    </p:spTree>
    <p:extLst>
      <p:ext uri="{BB962C8B-B14F-4D97-AF65-F5344CB8AC3E}">
        <p14:creationId xmlns:p14="http://schemas.microsoft.com/office/powerpoint/2010/main" val="65508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This map of the Southeast Area Transportation Study Roadway Network shows the number of lanes needed in 2045 based on future traffic volumes. The streets shown in purple planned </a:t>
            </a:r>
            <a:r>
              <a:rPr lang="en-US" sz="1800" u="none" dirty="0">
                <a:solidFill>
                  <a:srgbClr val="000000"/>
                </a:solidFill>
                <a:effectLst/>
                <a:latin typeface="Calibri" panose="020F0502020204030204" pitchFamily="34" charset="0"/>
                <a:ea typeface="Calibri" panose="020F0502020204030204" pitchFamily="34" charset="0"/>
              </a:rPr>
              <a:t>2-lane framework roads such as Deer Run Road, Lakeshore Blvd and Michigan Ave.  The streets shown in green, such as Hickory Tree Road and Canoe Creek Road, will need 4 lanes. The study also showed U.S. 192 (highlighted in orange) would need six lanes, while the segment of Florida’s Turnpike shown in red will require 8 lanes to accommodate future traffic.</a:t>
            </a:r>
            <a:r>
              <a:rPr lang="en-US" sz="1800" u="none" dirty="0">
                <a:effectLst/>
                <a:latin typeface="Calibri" panose="020F0502020204030204" pitchFamily="34" charset="0"/>
                <a:ea typeface="Calibri" panose="020F0502020204030204" pitchFamily="34"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9CC3A1D9-929C-412D-8E7E-DFD5452D31AC}" type="slidenum">
              <a:rPr lang="en-US" smtClean="0"/>
              <a:t>7</a:t>
            </a:fld>
            <a:endParaRPr lang="en-US"/>
          </a:p>
        </p:txBody>
      </p:sp>
    </p:spTree>
    <p:extLst>
      <p:ext uri="{BB962C8B-B14F-4D97-AF65-F5344CB8AC3E}">
        <p14:creationId xmlns:p14="http://schemas.microsoft.com/office/powerpoint/2010/main" val="1593297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400" kern="1200" dirty="0">
                <a:solidFill>
                  <a:schemeClr val="tx1"/>
                </a:solidFill>
                <a:latin typeface="Montserrat" pitchFamily="2" charset="77"/>
                <a:ea typeface="+mn-ea"/>
                <a:cs typeface="+mn-cs"/>
              </a:rPr>
              <a:t>A goal of the SEATS effort was to understand </a:t>
            </a:r>
            <a:r>
              <a:rPr lang="en-US" sz="1400" dirty="0">
                <a:latin typeface="Montserrat" pitchFamily="2" charset="77"/>
              </a:rPr>
              <a:t>roadway improvement priorities and to plan for the improvements over time.</a:t>
            </a:r>
          </a:p>
          <a:p>
            <a:pPr algn="l"/>
            <a:r>
              <a:rPr lang="en-US" sz="1400" dirty="0">
                <a:latin typeface="Montserrat" pitchFamily="2" charset="77"/>
              </a:rPr>
              <a:t>This was done by completing a five-year phasing analysis for years 2035, 2040 and 2045.</a:t>
            </a:r>
          </a:p>
          <a:p>
            <a:pPr algn="l"/>
            <a:endParaRPr lang="en-US" sz="1400" dirty="0">
              <a:latin typeface="Montserrat" pitchFamily="2" charset="77"/>
            </a:endParaRPr>
          </a:p>
          <a:p>
            <a:pPr algn="l"/>
            <a:r>
              <a:rPr lang="en-US" sz="1400" kern="1200" dirty="0">
                <a:solidFill>
                  <a:schemeClr val="tx1"/>
                </a:solidFill>
                <a:latin typeface="Montserrat" pitchFamily="2" charset="77"/>
                <a:ea typeface="+mn-ea"/>
                <a:cs typeface="+mn-cs"/>
              </a:rPr>
              <a:t>The phasing approach is evaluating </a:t>
            </a:r>
            <a:r>
              <a:rPr lang="en-US" sz="1400" dirty="0">
                <a:latin typeface="Montserrat" pitchFamily="2" charset="77"/>
              </a:rPr>
              <a:t>the roadway segment needs for the five-year intervals based on the:</a:t>
            </a:r>
          </a:p>
          <a:p>
            <a:pPr marL="914400" lvl="1" indent="-457200" algn="l">
              <a:buFont typeface="Arial" panose="020B0604020202020204" pitchFamily="34" charset="0"/>
              <a:buChar char="•"/>
            </a:pPr>
            <a:r>
              <a:rPr lang="en-US" sz="1400" dirty="0">
                <a:latin typeface="Montserrat" pitchFamily="2" charset="77"/>
              </a:rPr>
              <a:t>Detailed buildout/phasing plans of the SEATS developments;</a:t>
            </a:r>
          </a:p>
          <a:p>
            <a:pPr marL="914400" lvl="1" indent="-457200" algn="l">
              <a:buFont typeface="Arial" panose="020B0604020202020204" pitchFamily="34" charset="0"/>
              <a:buChar char="•"/>
            </a:pPr>
            <a:r>
              <a:rPr lang="en-US" sz="1400" dirty="0">
                <a:latin typeface="Montserrat" pitchFamily="2" charset="77"/>
              </a:rPr>
              <a:t>Estimated roadway segment traffic operations (for example: Level of Service, volume to capacity ratio); and</a:t>
            </a:r>
          </a:p>
          <a:p>
            <a:pPr marL="914400" lvl="1" indent="-457200" algn="l">
              <a:buFont typeface="Arial" panose="020B0604020202020204" pitchFamily="34" charset="0"/>
              <a:buChar char="•"/>
            </a:pPr>
            <a:r>
              <a:rPr lang="en-US" sz="1400" dirty="0">
                <a:latin typeface="Montserrat" pitchFamily="2" charset="77"/>
              </a:rPr>
              <a:t>Expected travel patterns.</a:t>
            </a:r>
          </a:p>
          <a:p>
            <a:pPr marL="914400" lvl="1" indent="-457200" algn="l">
              <a:buFont typeface="+mj-lt"/>
              <a:buAutoNum type="arabicPeriod"/>
            </a:pPr>
            <a:endParaRPr lang="en-US" sz="1400" dirty="0">
              <a:latin typeface="Montserrat" pitchFamily="2" charset="77"/>
            </a:endParaRPr>
          </a:p>
          <a:p>
            <a:endParaRPr lang="en-US" dirty="0"/>
          </a:p>
        </p:txBody>
      </p:sp>
      <p:sp>
        <p:nvSpPr>
          <p:cNvPr id="4" name="Slide Number Placeholder 3"/>
          <p:cNvSpPr>
            <a:spLocks noGrp="1"/>
          </p:cNvSpPr>
          <p:nvPr>
            <p:ph type="sldNum" sz="quarter" idx="5"/>
          </p:nvPr>
        </p:nvSpPr>
        <p:spPr/>
        <p:txBody>
          <a:bodyPr/>
          <a:lstStyle/>
          <a:p>
            <a:fld id="{9CC3A1D9-929C-412D-8E7E-DFD5452D31AC}" type="slidenum">
              <a:rPr lang="en-US" smtClean="0"/>
              <a:t>8</a:t>
            </a:fld>
            <a:endParaRPr lang="en-US"/>
          </a:p>
        </p:txBody>
      </p:sp>
    </p:spTree>
    <p:extLst>
      <p:ext uri="{BB962C8B-B14F-4D97-AF65-F5344CB8AC3E}">
        <p14:creationId xmlns:p14="http://schemas.microsoft.com/office/powerpoint/2010/main" val="3644385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lgn="l">
              <a:buFont typeface="+mj-lt"/>
              <a:buAutoNum type="arabicPeriod"/>
            </a:pPr>
            <a:endParaRPr lang="en-US" sz="1400" dirty="0">
              <a:latin typeface="Montserrat" pitchFamily="2" charset="77"/>
            </a:endParaRPr>
          </a:p>
          <a:p>
            <a:pPr algn="l"/>
            <a:r>
              <a:rPr lang="en-US" sz="1400" b="1" dirty="0">
                <a:latin typeface="Montserrat" pitchFamily="2" charset="77"/>
              </a:rPr>
              <a:t>The detailed methodology for the phasing plan included:</a:t>
            </a:r>
          </a:p>
          <a:p>
            <a:pPr marL="171450" indent="-171450" algn="l">
              <a:buFont typeface="Arial" panose="020B0604020202020204" pitchFamily="34" charset="0"/>
              <a:buChar char="•"/>
            </a:pPr>
            <a:r>
              <a:rPr lang="en-US" sz="1400" dirty="0">
                <a:latin typeface="Montserrat" pitchFamily="2" charset="77"/>
              </a:rPr>
              <a:t>Developing a roadway segment analysis spreadsheet based on the expected roadway characteristics for sensitivity analysis; </a:t>
            </a:r>
          </a:p>
          <a:p>
            <a:pPr marL="171450" indent="-171450" algn="l">
              <a:buFont typeface="Arial" panose="020B0604020202020204" pitchFamily="34" charset="0"/>
              <a:buChar char="•"/>
            </a:pPr>
            <a:r>
              <a:rPr lang="en-US" sz="1400" dirty="0">
                <a:latin typeface="Montserrat" pitchFamily="2" charset="77"/>
              </a:rPr>
              <a:t>Developing year 2035, 2040, and 2045 modeling scenarios (based on socio-economic data and roadway network), using the approved Osceola 2045 SEATS travel demand model;</a:t>
            </a:r>
          </a:p>
          <a:p>
            <a:pPr marL="171450" indent="-171450" algn="l">
              <a:buFont typeface="Arial" panose="020B0604020202020204" pitchFamily="34" charset="0"/>
              <a:buChar char="•"/>
            </a:pPr>
            <a:r>
              <a:rPr lang="en-US" sz="1400" dirty="0">
                <a:latin typeface="Montserrat" pitchFamily="2" charset="77"/>
              </a:rPr>
              <a:t>Analyzing the preliminary roadway segment performance for year 2035, 2040, and 2045; and </a:t>
            </a:r>
          </a:p>
          <a:p>
            <a:pPr marL="171450" indent="-171450" algn="l">
              <a:buFont typeface="Arial" panose="020B0604020202020204" pitchFamily="34" charset="0"/>
              <a:buChar char="•"/>
            </a:pPr>
            <a:r>
              <a:rPr lang="en-US" sz="1400" dirty="0">
                <a:latin typeface="Montserrat" pitchFamily="2" charset="77"/>
              </a:rPr>
              <a:t>Evaluating the roadway segment needs for the corresponding year, adjusting the roadway network as needed, and re-running the travel demand model scenario. </a:t>
            </a:r>
          </a:p>
          <a:p>
            <a:endParaRPr lang="en-US" dirty="0"/>
          </a:p>
        </p:txBody>
      </p:sp>
      <p:sp>
        <p:nvSpPr>
          <p:cNvPr id="4" name="Slide Number Placeholder 3"/>
          <p:cNvSpPr>
            <a:spLocks noGrp="1"/>
          </p:cNvSpPr>
          <p:nvPr>
            <p:ph type="sldNum" sz="quarter" idx="5"/>
          </p:nvPr>
        </p:nvSpPr>
        <p:spPr/>
        <p:txBody>
          <a:bodyPr/>
          <a:lstStyle/>
          <a:p>
            <a:fld id="{9CC3A1D9-929C-412D-8E7E-DFD5452D31AC}" type="slidenum">
              <a:rPr lang="en-US" smtClean="0"/>
              <a:t>9</a:t>
            </a:fld>
            <a:endParaRPr lang="en-US"/>
          </a:p>
        </p:txBody>
      </p:sp>
    </p:spTree>
    <p:extLst>
      <p:ext uri="{BB962C8B-B14F-4D97-AF65-F5344CB8AC3E}">
        <p14:creationId xmlns:p14="http://schemas.microsoft.com/office/powerpoint/2010/main" val="375898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080365-F1B4-4F4B-B092-A08320BFB2A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1763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0050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786D2F-45FB-C943-84AB-9670FBB2F60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57039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17071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79070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93516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894996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2017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11594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5D0FA7-CE52-7143-9AE4-C544382CF11F}"/>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60429198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87085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01248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767739"/>
      </p:ext>
    </p:extLst>
  </p:cSld>
  <p:clrMap bg1="lt1" tx1="dk1" bg2="lt2" tx2="dk2" accent1="accent1" accent2="accent2" accent3="accent3" accent4="accent4" accent5="accent5" accent6="accent6" hlink="hlink" folHlink="folHlink"/>
  <p:sldLayoutIdLst>
    <p:sldLayoutId id="2147483650" r:id="rId1"/>
    <p:sldLayoutId id="2147483684" r:id="rId2"/>
    <p:sldLayoutId id="2147483681" r:id="rId3"/>
    <p:sldLayoutId id="2147483685" r:id="rId4"/>
    <p:sldLayoutId id="2147483682" r:id="rId5"/>
    <p:sldLayoutId id="2147483686" r:id="rId6"/>
    <p:sldLayoutId id="2147483683" r:id="rId7"/>
    <p:sldLayoutId id="214748368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png"/><Relationship Id="rId5" Type="http://schemas.openxmlformats.org/officeDocument/2006/relationships/image" Target="../media/image2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23.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2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1.png"/><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26.jpg"/><Relationship Id="rId5" Type="http://schemas.openxmlformats.org/officeDocument/2006/relationships/notesSlide" Target="../notesSlides/notesSlide14.xml"/><Relationship Id="rId4"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7.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1.png"/><Relationship Id="rId5" Type="http://schemas.openxmlformats.org/officeDocument/2006/relationships/hyperlink" Target="mailto:Joshua.Devries@osceola.org"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1.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hyperlink" Target="mailto:ADA.Coordinator@osceola.org" TargetMode="External"/><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audio" Target="../media/media3.m4a"/><Relationship Id="rId7" Type="http://schemas.openxmlformats.org/officeDocument/2006/relationships/image" Target="../media/image1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2.jpg"/><Relationship Id="rId5" Type="http://schemas.openxmlformats.org/officeDocument/2006/relationships/notesSlide" Target="../notesSlides/notesSlide3.xml"/><Relationship Id="rId4" Type="http://schemas.openxmlformats.org/officeDocument/2006/relationships/slideLayout" Target="../slideLayouts/slideLayout4.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11.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9.m4a"/><Relationship Id="rId7" Type="http://schemas.openxmlformats.org/officeDocument/2006/relationships/image" Target="../media/image21.sv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02C2D6-E261-FD40-95D8-A8D4618B55A7}"/>
              </a:ext>
            </a:extLst>
          </p:cNvPr>
          <p:cNvSpPr txBox="1">
            <a:spLocks/>
          </p:cNvSpPr>
          <p:nvPr/>
        </p:nvSpPr>
        <p:spPr>
          <a:xfrm>
            <a:off x="5078896" y="1798933"/>
            <a:ext cx="5943600" cy="1630067"/>
          </a:xfrm>
          <a:prstGeom prst="rect">
            <a:avLst/>
          </a:prstGeom>
        </p:spPr>
        <p:txBody>
          <a:bodyPr vert="horz" lIns="91440" tIns="45720" rIns="91440" bIns="4572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lnSpc>
                <a:spcPts val="4500"/>
              </a:lnSpc>
            </a:pPr>
            <a:r>
              <a:rPr lang="en-US" sz="5400" dirty="0">
                <a:solidFill>
                  <a:srgbClr val="2C1A46"/>
                </a:solidFill>
                <a:latin typeface="Montserrat" pitchFamily="2" charset="77"/>
                <a:ea typeface="Helvetica Neue Light" panose="02000403000000020004" pitchFamily="2" charset="0"/>
                <a:cs typeface="Trade Gothic Condensed No. 18" charset="0"/>
              </a:rPr>
              <a:t>Osceola Transportation</a:t>
            </a:r>
          </a:p>
          <a:p>
            <a:pPr algn="l">
              <a:lnSpc>
                <a:spcPct val="100000"/>
              </a:lnSpc>
            </a:pPr>
            <a:r>
              <a:rPr lang="en-US" sz="1600" b="1" dirty="0">
                <a:solidFill>
                  <a:srgbClr val="006990"/>
                </a:solidFill>
                <a:latin typeface="Montserrat" pitchFamily="2" charset="77"/>
                <a:ea typeface="Trade Gothic Condensed No. 18" charset="0"/>
                <a:cs typeface="Trade Gothic Condensed No. 18" charset="0"/>
              </a:rPr>
              <a:t>Southeast Area Transportation Study – SEATS</a:t>
            </a:r>
          </a:p>
        </p:txBody>
      </p:sp>
      <p:sp>
        <p:nvSpPr>
          <p:cNvPr id="2" name="TextBox 1">
            <a:extLst>
              <a:ext uri="{FF2B5EF4-FFF2-40B4-BE49-F238E27FC236}">
                <a16:creationId xmlns:a16="http://schemas.microsoft.com/office/drawing/2014/main" id="{B0CD139B-0244-20B4-8A3E-BCDC42F9E663}"/>
              </a:ext>
            </a:extLst>
          </p:cNvPr>
          <p:cNvSpPr txBox="1"/>
          <p:nvPr/>
        </p:nvSpPr>
        <p:spPr>
          <a:xfrm>
            <a:off x="4778859" y="4129088"/>
            <a:ext cx="7251217" cy="1077218"/>
          </a:xfrm>
          <a:prstGeom prst="rect">
            <a:avLst/>
          </a:prstGeom>
          <a:noFill/>
        </p:spPr>
        <p:txBody>
          <a:bodyPr wrap="square" rtlCol="0">
            <a:spAutoFit/>
          </a:bodyPr>
          <a:lstStyle/>
          <a:p>
            <a:r>
              <a:rPr lang="en-US" sz="3200" dirty="0">
                <a:latin typeface="Montserrat" panose="00000500000000000000" pitchFamily="2" charset="0"/>
              </a:rPr>
              <a:t>Community Information Meeting</a:t>
            </a:r>
          </a:p>
          <a:p>
            <a:r>
              <a:rPr lang="en-US" sz="3200" dirty="0">
                <a:latin typeface="Montserrat" panose="00000500000000000000" pitchFamily="2" charset="0"/>
              </a:rPr>
              <a:t>March 22, 2023</a:t>
            </a:r>
          </a:p>
        </p:txBody>
      </p:sp>
      <p:pic>
        <p:nvPicPr>
          <p:cNvPr id="5" name="Recorded Sound">
            <a:hlinkClick r:id="" action="ppaction://media"/>
            <a:extLst>
              <a:ext uri="{FF2B5EF4-FFF2-40B4-BE49-F238E27FC236}">
                <a16:creationId xmlns:a16="http://schemas.microsoft.com/office/drawing/2014/main" id="{7DF658A9-6396-06FB-6EBF-408CF7F49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505429418"/>
      </p:ext>
    </p:extLst>
  </p:cSld>
  <p:clrMapOvr>
    <a:masterClrMapping/>
  </p:clrMapOvr>
  <mc:AlternateContent xmlns:mc="http://schemas.openxmlformats.org/markup-compatibility/2006" xmlns:p14="http://schemas.microsoft.com/office/powerpoint/2010/main">
    <mc:Choice Requires="p14">
      <p:transition spd="slow" p14:dur="2000" advClick="0" advTm="44530"/>
    </mc:Choice>
    <mc:Fallback xmlns="">
      <p:transition spd="slow" advClick="0" advTm="4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40" objId="3"/>
        <p14:stopEvt time="45488"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45524" y="288866"/>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C1A46"/>
                </a:solidFill>
                <a:effectLst/>
                <a:uLnTx/>
                <a:uFillTx/>
                <a:latin typeface="Montserrat" pitchFamily="2" charset="77"/>
                <a:ea typeface="Trade Gothic Condensed No. 18" charset="0"/>
                <a:cs typeface="Trade Gothic Condensed No. 18" charset="0"/>
              </a:rPr>
              <a:t>SEATS Roadway Phasing Plan 2035 Map</a:t>
            </a:r>
            <a:endPar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rPr>
              <a:t>Southeast Area Transportation Study – SEATS</a:t>
            </a:r>
          </a:p>
        </p:txBody>
      </p:sp>
      <p:sp>
        <p:nvSpPr>
          <p:cNvPr id="7" name="Rectangle 6">
            <a:extLst>
              <a:ext uri="{FF2B5EF4-FFF2-40B4-BE49-F238E27FC236}">
                <a16:creationId xmlns:a16="http://schemas.microsoft.com/office/drawing/2014/main" id="{AB17045B-2808-CFD3-47D3-6D473D405600}"/>
              </a:ext>
            </a:extLst>
          </p:cNvPr>
          <p:cNvSpPr/>
          <p:nvPr/>
        </p:nvSpPr>
        <p:spPr>
          <a:xfrm>
            <a:off x="8994098" y="5621311"/>
            <a:ext cx="3197902" cy="110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AFEC134A-16CE-176E-58BE-48BF6464AEB6}"/>
              </a:ext>
            </a:extLst>
          </p:cNvPr>
          <p:cNvPicPr>
            <a:picLocks noChangeAspect="1"/>
          </p:cNvPicPr>
          <p:nvPr/>
        </p:nvPicPr>
        <p:blipFill>
          <a:blip r:embed="rId5"/>
          <a:stretch>
            <a:fillRect/>
          </a:stretch>
        </p:blipFill>
        <p:spPr>
          <a:xfrm>
            <a:off x="2258543" y="1378280"/>
            <a:ext cx="8028456" cy="5352304"/>
          </a:xfrm>
          <a:prstGeom prst="rect">
            <a:avLst/>
          </a:prstGeom>
        </p:spPr>
      </p:pic>
      <p:grpSp>
        <p:nvGrpSpPr>
          <p:cNvPr id="8" name="Group 7">
            <a:extLst>
              <a:ext uri="{FF2B5EF4-FFF2-40B4-BE49-F238E27FC236}">
                <a16:creationId xmlns:a16="http://schemas.microsoft.com/office/drawing/2014/main" id="{0EA354A8-9575-8E3A-9F77-DBB04C8A3B4E}"/>
              </a:ext>
            </a:extLst>
          </p:cNvPr>
          <p:cNvGrpSpPr/>
          <p:nvPr/>
        </p:nvGrpSpPr>
        <p:grpSpPr>
          <a:xfrm>
            <a:off x="8212116" y="4777275"/>
            <a:ext cx="1767839" cy="1497587"/>
            <a:chOff x="3043197" y="3656349"/>
            <a:chExt cx="1767839" cy="1497587"/>
          </a:xfrm>
        </p:grpSpPr>
        <p:sp>
          <p:nvSpPr>
            <p:cNvPr id="9" name="Rectangle 8">
              <a:extLst>
                <a:ext uri="{FF2B5EF4-FFF2-40B4-BE49-F238E27FC236}">
                  <a16:creationId xmlns:a16="http://schemas.microsoft.com/office/drawing/2014/main" id="{38626B45-30CB-257F-E1C7-6191F95F9F6F}"/>
                </a:ext>
              </a:extLst>
            </p:cNvPr>
            <p:cNvSpPr/>
            <p:nvPr/>
          </p:nvSpPr>
          <p:spPr>
            <a:xfrm>
              <a:off x="3043197" y="3656349"/>
              <a:ext cx="1767839" cy="14975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0" name="Group 9">
              <a:extLst>
                <a:ext uri="{FF2B5EF4-FFF2-40B4-BE49-F238E27FC236}">
                  <a16:creationId xmlns:a16="http://schemas.microsoft.com/office/drawing/2014/main" id="{D7909EED-B92B-8BE3-34A3-17DC6360E9A5}"/>
                </a:ext>
              </a:extLst>
            </p:cNvPr>
            <p:cNvGrpSpPr/>
            <p:nvPr/>
          </p:nvGrpSpPr>
          <p:grpSpPr>
            <a:xfrm>
              <a:off x="3172226" y="3656349"/>
              <a:ext cx="1444524" cy="1477328"/>
              <a:chOff x="2518778" y="2246477"/>
              <a:chExt cx="1444524" cy="1477328"/>
            </a:xfrm>
          </p:grpSpPr>
          <p:sp>
            <p:nvSpPr>
              <p:cNvPr id="11" name="TextBox 10">
                <a:extLst>
                  <a:ext uri="{FF2B5EF4-FFF2-40B4-BE49-F238E27FC236}">
                    <a16:creationId xmlns:a16="http://schemas.microsoft.com/office/drawing/2014/main" id="{615D46FD-633E-3FA8-947F-01314A3062B9}"/>
                  </a:ext>
                </a:extLst>
              </p:cNvPr>
              <p:cNvSpPr txBox="1"/>
              <p:nvPr/>
            </p:nvSpPr>
            <p:spPr>
              <a:xfrm>
                <a:off x="2518778" y="2246477"/>
                <a:ext cx="1444524" cy="1477328"/>
              </a:xfrm>
              <a:prstGeom prst="rect">
                <a:avLst/>
              </a:prstGeom>
              <a:noFill/>
            </p:spPr>
            <p:txBody>
              <a:bodyPr wrap="square" rtlCol="0">
                <a:spAutoFit/>
              </a:bodyPr>
              <a:lstStyle/>
              <a:p>
                <a:pPr algn="ctr"/>
                <a:r>
                  <a:rPr lang="en-US" dirty="0"/>
                  <a:t>Legend</a:t>
                </a:r>
              </a:p>
              <a:p>
                <a:r>
                  <a:rPr lang="en-US" dirty="0"/>
                  <a:t>         2 lanes</a:t>
                </a:r>
              </a:p>
              <a:p>
                <a:r>
                  <a:rPr lang="en-US" dirty="0"/>
                  <a:t>         4 lanes</a:t>
                </a:r>
              </a:p>
              <a:p>
                <a:r>
                  <a:rPr lang="en-US" dirty="0"/>
                  <a:t>         6 lanes</a:t>
                </a:r>
              </a:p>
              <a:p>
                <a:r>
                  <a:rPr lang="en-US" dirty="0"/>
                  <a:t>         8 lanes</a:t>
                </a:r>
              </a:p>
            </p:txBody>
          </p:sp>
          <p:cxnSp>
            <p:nvCxnSpPr>
              <p:cNvPr id="12" name="Straight Connector 11">
                <a:extLst>
                  <a:ext uri="{FF2B5EF4-FFF2-40B4-BE49-F238E27FC236}">
                    <a16:creationId xmlns:a16="http://schemas.microsoft.com/office/drawing/2014/main" id="{BFD1CF73-D4D2-652E-31F2-AFCE029FC273}"/>
                  </a:ext>
                </a:extLst>
              </p:cNvPr>
              <p:cNvCxnSpPr>
                <a:cxnSpLocks/>
              </p:cNvCxnSpPr>
              <p:nvPr/>
            </p:nvCxnSpPr>
            <p:spPr>
              <a:xfrm>
                <a:off x="2659215" y="2700102"/>
                <a:ext cx="36292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999F3E-E2E7-509B-77F9-EDC6C272D719}"/>
                  </a:ext>
                </a:extLst>
              </p:cNvPr>
              <p:cNvCxnSpPr>
                <a:cxnSpLocks/>
              </p:cNvCxnSpPr>
              <p:nvPr/>
            </p:nvCxnSpPr>
            <p:spPr>
              <a:xfrm>
                <a:off x="2660117" y="2982124"/>
                <a:ext cx="36292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983426-1D03-DBC3-979C-7A90F4806703}"/>
                  </a:ext>
                </a:extLst>
              </p:cNvPr>
              <p:cNvCxnSpPr>
                <a:cxnSpLocks/>
              </p:cNvCxnSpPr>
              <p:nvPr/>
            </p:nvCxnSpPr>
            <p:spPr>
              <a:xfrm>
                <a:off x="2639797" y="3271684"/>
                <a:ext cx="36292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D35DA6-4423-306F-1329-A365ADB40BD5}"/>
                  </a:ext>
                </a:extLst>
              </p:cNvPr>
              <p:cNvCxnSpPr>
                <a:cxnSpLocks/>
              </p:cNvCxnSpPr>
              <p:nvPr/>
            </p:nvCxnSpPr>
            <p:spPr>
              <a:xfrm>
                <a:off x="2639797" y="3546004"/>
                <a:ext cx="3629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pic>
        <p:nvPicPr>
          <p:cNvPr id="16" name="Recorded Sound">
            <a:hlinkClick r:id="" action="ppaction://media"/>
            <a:extLst>
              <a:ext uri="{FF2B5EF4-FFF2-40B4-BE49-F238E27FC236}">
                <a16:creationId xmlns:a16="http://schemas.microsoft.com/office/drawing/2014/main" id="{1D8E40B8-85D3-1AE3-FB34-E0B858C99D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3049" y="542270"/>
            <a:ext cx="487363" cy="487363"/>
          </a:xfrm>
          <a:prstGeom prst="rect">
            <a:avLst/>
          </a:prstGeom>
        </p:spPr>
      </p:pic>
    </p:spTree>
    <p:extLst>
      <p:ext uri="{BB962C8B-B14F-4D97-AF65-F5344CB8AC3E}">
        <p14:creationId xmlns:p14="http://schemas.microsoft.com/office/powerpoint/2010/main" val="1235643096"/>
      </p:ext>
    </p:extLst>
  </p:cSld>
  <p:clrMapOvr>
    <a:masterClrMapping/>
  </p:clrMapOvr>
  <mc:AlternateContent xmlns:mc="http://schemas.openxmlformats.org/markup-compatibility/2006" xmlns:p14="http://schemas.microsoft.com/office/powerpoint/2010/main">
    <mc:Choice Requires="p14">
      <p:transition spd="slow" p14:dur="2000" advTm="25075"/>
    </mc:Choice>
    <mc:Fallback xmlns="">
      <p:transition spd="slow" advTm="2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55" objId="16"/>
        <p14:stopEvt time="24567" objId="1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45524" y="288866"/>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C1A46"/>
                </a:solidFill>
                <a:effectLst/>
                <a:uLnTx/>
                <a:uFillTx/>
                <a:latin typeface="Montserrat" pitchFamily="2" charset="77"/>
                <a:ea typeface="Trade Gothic Condensed No. 18" charset="0"/>
                <a:cs typeface="Trade Gothic Condensed No. 18" charset="0"/>
              </a:rPr>
              <a:t>SEATS Roadway Phasing Plan 2040 Map</a:t>
            </a:r>
            <a:endPar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rPr>
              <a:t>Southeast Area Transportation Study – SEATS</a:t>
            </a:r>
          </a:p>
        </p:txBody>
      </p:sp>
      <p:sp>
        <p:nvSpPr>
          <p:cNvPr id="7" name="Rectangle 6">
            <a:extLst>
              <a:ext uri="{FF2B5EF4-FFF2-40B4-BE49-F238E27FC236}">
                <a16:creationId xmlns:a16="http://schemas.microsoft.com/office/drawing/2014/main" id="{04662164-8DD7-FE52-7636-916367328126}"/>
              </a:ext>
            </a:extLst>
          </p:cNvPr>
          <p:cNvSpPr/>
          <p:nvPr/>
        </p:nvSpPr>
        <p:spPr>
          <a:xfrm>
            <a:off x="9084039" y="5801193"/>
            <a:ext cx="2938072" cy="1056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7B593087-61CA-49DF-9FC2-B5B6CFEE8AA2}"/>
              </a:ext>
            </a:extLst>
          </p:cNvPr>
          <p:cNvPicPr>
            <a:picLocks noChangeAspect="1"/>
          </p:cNvPicPr>
          <p:nvPr/>
        </p:nvPicPr>
        <p:blipFill>
          <a:blip r:embed="rId5"/>
          <a:stretch>
            <a:fillRect/>
          </a:stretch>
        </p:blipFill>
        <p:spPr>
          <a:xfrm>
            <a:off x="1983634" y="1374846"/>
            <a:ext cx="8224731" cy="5483154"/>
          </a:xfrm>
          <a:prstGeom prst="rect">
            <a:avLst/>
          </a:prstGeom>
        </p:spPr>
      </p:pic>
      <p:grpSp>
        <p:nvGrpSpPr>
          <p:cNvPr id="8" name="Group 7">
            <a:extLst>
              <a:ext uri="{FF2B5EF4-FFF2-40B4-BE49-F238E27FC236}">
                <a16:creationId xmlns:a16="http://schemas.microsoft.com/office/drawing/2014/main" id="{B479D059-B044-7B37-2214-9F3B68387E90}"/>
              </a:ext>
            </a:extLst>
          </p:cNvPr>
          <p:cNvGrpSpPr/>
          <p:nvPr/>
        </p:nvGrpSpPr>
        <p:grpSpPr>
          <a:xfrm>
            <a:off x="8070777" y="4923197"/>
            <a:ext cx="1767839" cy="1497587"/>
            <a:chOff x="3043197" y="3656349"/>
            <a:chExt cx="1767839" cy="1497587"/>
          </a:xfrm>
        </p:grpSpPr>
        <p:sp>
          <p:nvSpPr>
            <p:cNvPr id="9" name="Rectangle 8">
              <a:extLst>
                <a:ext uri="{FF2B5EF4-FFF2-40B4-BE49-F238E27FC236}">
                  <a16:creationId xmlns:a16="http://schemas.microsoft.com/office/drawing/2014/main" id="{979730F2-9902-B32D-F97D-9D66F266EEE9}"/>
                </a:ext>
              </a:extLst>
            </p:cNvPr>
            <p:cNvSpPr/>
            <p:nvPr/>
          </p:nvSpPr>
          <p:spPr>
            <a:xfrm>
              <a:off x="3043197" y="3656349"/>
              <a:ext cx="1767839" cy="14975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0" name="Group 9">
              <a:extLst>
                <a:ext uri="{FF2B5EF4-FFF2-40B4-BE49-F238E27FC236}">
                  <a16:creationId xmlns:a16="http://schemas.microsoft.com/office/drawing/2014/main" id="{7CE9E255-95DA-F1E8-83EC-DADEAA753C67}"/>
                </a:ext>
              </a:extLst>
            </p:cNvPr>
            <p:cNvGrpSpPr/>
            <p:nvPr/>
          </p:nvGrpSpPr>
          <p:grpSpPr>
            <a:xfrm>
              <a:off x="3172226" y="3656349"/>
              <a:ext cx="1444524" cy="1477328"/>
              <a:chOff x="2518778" y="2246477"/>
              <a:chExt cx="1444524" cy="1477328"/>
            </a:xfrm>
          </p:grpSpPr>
          <p:sp>
            <p:nvSpPr>
              <p:cNvPr id="11" name="TextBox 10">
                <a:extLst>
                  <a:ext uri="{FF2B5EF4-FFF2-40B4-BE49-F238E27FC236}">
                    <a16:creationId xmlns:a16="http://schemas.microsoft.com/office/drawing/2014/main" id="{E8298491-C043-0652-EDDA-F033AA820C97}"/>
                  </a:ext>
                </a:extLst>
              </p:cNvPr>
              <p:cNvSpPr txBox="1"/>
              <p:nvPr/>
            </p:nvSpPr>
            <p:spPr>
              <a:xfrm>
                <a:off x="2518778" y="2246477"/>
                <a:ext cx="1444524" cy="1477328"/>
              </a:xfrm>
              <a:prstGeom prst="rect">
                <a:avLst/>
              </a:prstGeom>
              <a:noFill/>
            </p:spPr>
            <p:txBody>
              <a:bodyPr wrap="square" rtlCol="0">
                <a:spAutoFit/>
              </a:bodyPr>
              <a:lstStyle/>
              <a:p>
                <a:pPr algn="ctr"/>
                <a:r>
                  <a:rPr lang="en-US" dirty="0"/>
                  <a:t>Legend</a:t>
                </a:r>
              </a:p>
              <a:p>
                <a:r>
                  <a:rPr lang="en-US" dirty="0"/>
                  <a:t>         2 lanes</a:t>
                </a:r>
              </a:p>
              <a:p>
                <a:r>
                  <a:rPr lang="en-US" dirty="0"/>
                  <a:t>         4 lanes</a:t>
                </a:r>
              </a:p>
              <a:p>
                <a:r>
                  <a:rPr lang="en-US" dirty="0"/>
                  <a:t>         6 lanes</a:t>
                </a:r>
              </a:p>
              <a:p>
                <a:r>
                  <a:rPr lang="en-US" dirty="0"/>
                  <a:t>         8 lanes</a:t>
                </a:r>
              </a:p>
            </p:txBody>
          </p:sp>
          <p:cxnSp>
            <p:nvCxnSpPr>
              <p:cNvPr id="12" name="Straight Connector 11">
                <a:extLst>
                  <a:ext uri="{FF2B5EF4-FFF2-40B4-BE49-F238E27FC236}">
                    <a16:creationId xmlns:a16="http://schemas.microsoft.com/office/drawing/2014/main" id="{99DDCB25-715E-2AF2-0043-0E56396E8865}"/>
                  </a:ext>
                </a:extLst>
              </p:cNvPr>
              <p:cNvCxnSpPr>
                <a:cxnSpLocks/>
              </p:cNvCxnSpPr>
              <p:nvPr/>
            </p:nvCxnSpPr>
            <p:spPr>
              <a:xfrm>
                <a:off x="2659215" y="2700102"/>
                <a:ext cx="36292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0D92E2-846C-B3AD-F22D-2FF8E20C9197}"/>
                  </a:ext>
                </a:extLst>
              </p:cNvPr>
              <p:cNvCxnSpPr>
                <a:cxnSpLocks/>
              </p:cNvCxnSpPr>
              <p:nvPr/>
            </p:nvCxnSpPr>
            <p:spPr>
              <a:xfrm>
                <a:off x="2660117" y="2982124"/>
                <a:ext cx="36292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B31E7E-DDAC-E67D-0A98-7FADA41EDAB1}"/>
                  </a:ext>
                </a:extLst>
              </p:cNvPr>
              <p:cNvCxnSpPr>
                <a:cxnSpLocks/>
              </p:cNvCxnSpPr>
              <p:nvPr/>
            </p:nvCxnSpPr>
            <p:spPr>
              <a:xfrm>
                <a:off x="2639797" y="3271684"/>
                <a:ext cx="36292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28FEFE-97F0-6931-EFB0-8CA11F54F4E5}"/>
                  </a:ext>
                </a:extLst>
              </p:cNvPr>
              <p:cNvCxnSpPr>
                <a:cxnSpLocks/>
              </p:cNvCxnSpPr>
              <p:nvPr/>
            </p:nvCxnSpPr>
            <p:spPr>
              <a:xfrm>
                <a:off x="2639797" y="3546004"/>
                <a:ext cx="3629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pic>
        <p:nvPicPr>
          <p:cNvPr id="16" name="Recorded Sound">
            <a:hlinkClick r:id="" action="ppaction://media"/>
            <a:extLst>
              <a:ext uri="{FF2B5EF4-FFF2-40B4-BE49-F238E27FC236}">
                <a16:creationId xmlns:a16="http://schemas.microsoft.com/office/drawing/2014/main" id="{763E84F8-5014-9006-EA9A-1635439923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25985" y="1131164"/>
            <a:ext cx="487363" cy="487363"/>
          </a:xfrm>
          <a:prstGeom prst="rect">
            <a:avLst/>
          </a:prstGeom>
        </p:spPr>
      </p:pic>
    </p:spTree>
    <p:extLst>
      <p:ext uri="{BB962C8B-B14F-4D97-AF65-F5344CB8AC3E}">
        <p14:creationId xmlns:p14="http://schemas.microsoft.com/office/powerpoint/2010/main" val="3355580194"/>
      </p:ext>
    </p:extLst>
  </p:cSld>
  <p:clrMapOvr>
    <a:masterClrMapping/>
  </p:clrMapOvr>
  <mc:AlternateContent xmlns:mc="http://schemas.openxmlformats.org/markup-compatibility/2006" xmlns:p14="http://schemas.microsoft.com/office/powerpoint/2010/main">
    <mc:Choice Requires="p14">
      <p:transition spd="slow" p14:dur="2000" advTm="9459"/>
    </mc:Choice>
    <mc:Fallback xmlns="">
      <p:transition spd="slow" advTm="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92" objId="16"/>
        <p14:stopEvt time="8621" objId="1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45524" y="288866"/>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C1A46"/>
                </a:solidFill>
                <a:effectLst/>
                <a:uLnTx/>
                <a:uFillTx/>
                <a:latin typeface="Montserrat" pitchFamily="2" charset="77"/>
                <a:ea typeface="Trade Gothic Condensed No. 18" charset="0"/>
                <a:cs typeface="Trade Gothic Condensed No. 18" charset="0"/>
              </a:rPr>
              <a:t>SEATS Roadway Phasing Plan 2045 Map</a:t>
            </a:r>
            <a:endPar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rPr>
              <a:t>Southeast Area Transportation Study – SEATS</a:t>
            </a:r>
          </a:p>
        </p:txBody>
      </p:sp>
      <p:sp>
        <p:nvSpPr>
          <p:cNvPr id="7" name="Rectangle 6">
            <a:extLst>
              <a:ext uri="{FF2B5EF4-FFF2-40B4-BE49-F238E27FC236}">
                <a16:creationId xmlns:a16="http://schemas.microsoft.com/office/drawing/2014/main" id="{BB615BB1-5857-74EC-8D0F-009104E4BD7B}"/>
              </a:ext>
            </a:extLst>
          </p:cNvPr>
          <p:cNvSpPr/>
          <p:nvPr/>
        </p:nvSpPr>
        <p:spPr>
          <a:xfrm>
            <a:off x="9173980" y="5816184"/>
            <a:ext cx="2728210" cy="886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p&#10;&#10;Description automatically generated">
            <a:extLst>
              <a:ext uri="{FF2B5EF4-FFF2-40B4-BE49-F238E27FC236}">
                <a16:creationId xmlns:a16="http://schemas.microsoft.com/office/drawing/2014/main" id="{E9717FBC-97C5-B07C-5FAE-C59557ACF7AA}"/>
              </a:ext>
            </a:extLst>
          </p:cNvPr>
          <p:cNvPicPr>
            <a:picLocks noChangeAspect="1"/>
          </p:cNvPicPr>
          <p:nvPr/>
        </p:nvPicPr>
        <p:blipFill>
          <a:blip r:embed="rId5"/>
          <a:stretch>
            <a:fillRect/>
          </a:stretch>
        </p:blipFill>
        <p:spPr>
          <a:xfrm>
            <a:off x="1979853" y="1369804"/>
            <a:ext cx="8232294" cy="5488196"/>
          </a:xfrm>
          <a:prstGeom prst="rect">
            <a:avLst/>
          </a:prstGeom>
        </p:spPr>
      </p:pic>
      <p:grpSp>
        <p:nvGrpSpPr>
          <p:cNvPr id="8" name="Group 7">
            <a:extLst>
              <a:ext uri="{FF2B5EF4-FFF2-40B4-BE49-F238E27FC236}">
                <a16:creationId xmlns:a16="http://schemas.microsoft.com/office/drawing/2014/main" id="{53CDEE7C-DEE2-74FB-DA62-F6D56195F76F}"/>
              </a:ext>
            </a:extLst>
          </p:cNvPr>
          <p:cNvGrpSpPr/>
          <p:nvPr/>
        </p:nvGrpSpPr>
        <p:grpSpPr>
          <a:xfrm>
            <a:off x="8070777" y="4912030"/>
            <a:ext cx="1767839" cy="1497587"/>
            <a:chOff x="3043197" y="3656349"/>
            <a:chExt cx="1767839" cy="1497587"/>
          </a:xfrm>
        </p:grpSpPr>
        <p:sp>
          <p:nvSpPr>
            <p:cNvPr id="9" name="Rectangle 8">
              <a:extLst>
                <a:ext uri="{FF2B5EF4-FFF2-40B4-BE49-F238E27FC236}">
                  <a16:creationId xmlns:a16="http://schemas.microsoft.com/office/drawing/2014/main" id="{C595DB95-A13C-7EDC-BC60-22989ED9C0F4}"/>
                </a:ext>
              </a:extLst>
            </p:cNvPr>
            <p:cNvSpPr/>
            <p:nvPr/>
          </p:nvSpPr>
          <p:spPr>
            <a:xfrm>
              <a:off x="3043197" y="3656349"/>
              <a:ext cx="1767839" cy="14975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0" name="Group 9">
              <a:extLst>
                <a:ext uri="{FF2B5EF4-FFF2-40B4-BE49-F238E27FC236}">
                  <a16:creationId xmlns:a16="http://schemas.microsoft.com/office/drawing/2014/main" id="{67CA4A6C-62CC-0D88-B373-FB3E1D9EADBB}"/>
                </a:ext>
              </a:extLst>
            </p:cNvPr>
            <p:cNvGrpSpPr/>
            <p:nvPr/>
          </p:nvGrpSpPr>
          <p:grpSpPr>
            <a:xfrm>
              <a:off x="3172226" y="3656349"/>
              <a:ext cx="1444524" cy="1477328"/>
              <a:chOff x="2518778" y="2246477"/>
              <a:chExt cx="1444524" cy="1477328"/>
            </a:xfrm>
          </p:grpSpPr>
          <p:sp>
            <p:nvSpPr>
              <p:cNvPr id="11" name="TextBox 10">
                <a:extLst>
                  <a:ext uri="{FF2B5EF4-FFF2-40B4-BE49-F238E27FC236}">
                    <a16:creationId xmlns:a16="http://schemas.microsoft.com/office/drawing/2014/main" id="{435AF907-9F32-1D40-2D0E-02BE8839CCFB}"/>
                  </a:ext>
                </a:extLst>
              </p:cNvPr>
              <p:cNvSpPr txBox="1"/>
              <p:nvPr/>
            </p:nvSpPr>
            <p:spPr>
              <a:xfrm>
                <a:off x="2518778" y="2246477"/>
                <a:ext cx="1444524" cy="1477328"/>
              </a:xfrm>
              <a:prstGeom prst="rect">
                <a:avLst/>
              </a:prstGeom>
              <a:noFill/>
            </p:spPr>
            <p:txBody>
              <a:bodyPr wrap="square" rtlCol="0">
                <a:spAutoFit/>
              </a:bodyPr>
              <a:lstStyle/>
              <a:p>
                <a:pPr algn="ctr"/>
                <a:r>
                  <a:rPr lang="en-US" dirty="0"/>
                  <a:t>Legend</a:t>
                </a:r>
              </a:p>
              <a:p>
                <a:r>
                  <a:rPr lang="en-US" dirty="0"/>
                  <a:t>         2 lanes</a:t>
                </a:r>
              </a:p>
              <a:p>
                <a:r>
                  <a:rPr lang="en-US" dirty="0"/>
                  <a:t>         4 lanes</a:t>
                </a:r>
              </a:p>
              <a:p>
                <a:r>
                  <a:rPr lang="en-US" dirty="0"/>
                  <a:t>         6 lanes</a:t>
                </a:r>
              </a:p>
              <a:p>
                <a:r>
                  <a:rPr lang="en-US" dirty="0"/>
                  <a:t>         8 lanes</a:t>
                </a:r>
              </a:p>
            </p:txBody>
          </p:sp>
          <p:cxnSp>
            <p:nvCxnSpPr>
              <p:cNvPr id="12" name="Straight Connector 11">
                <a:extLst>
                  <a:ext uri="{FF2B5EF4-FFF2-40B4-BE49-F238E27FC236}">
                    <a16:creationId xmlns:a16="http://schemas.microsoft.com/office/drawing/2014/main" id="{FEB26EC9-6D53-0B50-CC6C-FDE0C1397A89}"/>
                  </a:ext>
                </a:extLst>
              </p:cNvPr>
              <p:cNvCxnSpPr>
                <a:cxnSpLocks/>
              </p:cNvCxnSpPr>
              <p:nvPr/>
            </p:nvCxnSpPr>
            <p:spPr>
              <a:xfrm>
                <a:off x="2659215" y="2700102"/>
                <a:ext cx="36292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3CB79F9-4496-F8C4-0899-09EB0BFF334D}"/>
                  </a:ext>
                </a:extLst>
              </p:cNvPr>
              <p:cNvCxnSpPr>
                <a:cxnSpLocks/>
              </p:cNvCxnSpPr>
              <p:nvPr/>
            </p:nvCxnSpPr>
            <p:spPr>
              <a:xfrm>
                <a:off x="2660117" y="2982124"/>
                <a:ext cx="36292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3818E35-CC51-5A57-FB65-89F911A2F193}"/>
                  </a:ext>
                </a:extLst>
              </p:cNvPr>
              <p:cNvCxnSpPr>
                <a:cxnSpLocks/>
              </p:cNvCxnSpPr>
              <p:nvPr/>
            </p:nvCxnSpPr>
            <p:spPr>
              <a:xfrm>
                <a:off x="2639797" y="3271684"/>
                <a:ext cx="36292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5DFE69-79DC-08E3-9091-AB1C7ED49C21}"/>
                  </a:ext>
                </a:extLst>
              </p:cNvPr>
              <p:cNvCxnSpPr>
                <a:cxnSpLocks/>
              </p:cNvCxnSpPr>
              <p:nvPr/>
            </p:nvCxnSpPr>
            <p:spPr>
              <a:xfrm>
                <a:off x="2639797" y="3546004"/>
                <a:ext cx="3629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pic>
        <p:nvPicPr>
          <p:cNvPr id="17" name="Recorded Sound">
            <a:hlinkClick r:id="" action="ppaction://media"/>
            <a:extLst>
              <a:ext uri="{FF2B5EF4-FFF2-40B4-BE49-F238E27FC236}">
                <a16:creationId xmlns:a16="http://schemas.microsoft.com/office/drawing/2014/main" id="{6DAEC943-54FF-49A7-99FB-6B9F73BA3D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88339" y="882441"/>
            <a:ext cx="487363" cy="487363"/>
          </a:xfrm>
          <a:prstGeom prst="rect">
            <a:avLst/>
          </a:prstGeom>
        </p:spPr>
      </p:pic>
    </p:spTree>
    <p:extLst>
      <p:ext uri="{BB962C8B-B14F-4D97-AF65-F5344CB8AC3E}">
        <p14:creationId xmlns:p14="http://schemas.microsoft.com/office/powerpoint/2010/main" val="46319553"/>
      </p:ext>
    </p:extLst>
  </p:cSld>
  <p:clrMapOvr>
    <a:masterClrMapping/>
  </p:clrMapOvr>
  <mc:AlternateContent xmlns:mc="http://schemas.openxmlformats.org/markup-compatibility/2006" xmlns:p14="http://schemas.microsoft.com/office/powerpoint/2010/main">
    <mc:Choice Requires="p14">
      <p:transition spd="slow" p14:dur="2000" advTm="8120"/>
    </mc:Choice>
    <mc:Fallback xmlns="">
      <p:transition spd="slow" advTm="8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56" objId="17"/>
        <p14:stopEvt time="6696" objId="17"/>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5C5E78-9B38-2603-689E-A2B73FC96D9D}"/>
              </a:ext>
            </a:extLst>
          </p:cNvPr>
          <p:cNvPicPr>
            <a:picLocks noChangeAspect="1"/>
          </p:cNvPicPr>
          <p:nvPr/>
        </p:nvPicPr>
        <p:blipFill>
          <a:blip r:embed="rId5"/>
          <a:stretch>
            <a:fillRect/>
          </a:stretch>
        </p:blipFill>
        <p:spPr>
          <a:xfrm>
            <a:off x="322285" y="0"/>
            <a:ext cx="8680052" cy="6858000"/>
          </a:xfrm>
          <a:prstGeom prst="rect">
            <a:avLst/>
          </a:prstGeom>
        </p:spPr>
      </p:pic>
      <p:sp>
        <p:nvSpPr>
          <p:cNvPr id="4" name="Title 3">
            <a:extLst>
              <a:ext uri="{FF2B5EF4-FFF2-40B4-BE49-F238E27FC236}">
                <a16:creationId xmlns:a16="http://schemas.microsoft.com/office/drawing/2014/main" id="{3F020241-57CC-4145-9343-65EAE0489858}"/>
              </a:ext>
            </a:extLst>
          </p:cNvPr>
          <p:cNvSpPr txBox="1">
            <a:spLocks/>
          </p:cNvSpPr>
          <p:nvPr/>
        </p:nvSpPr>
        <p:spPr>
          <a:xfrm>
            <a:off x="3227895" y="27006"/>
            <a:ext cx="8680052"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C1A46"/>
                </a:solidFill>
                <a:effectLst/>
                <a:uLnTx/>
                <a:uFillTx/>
                <a:latin typeface="Montserrat" pitchFamily="2" charset="77"/>
                <a:ea typeface="Trade Gothic Condensed No. 18" charset="0"/>
                <a:cs typeface="Trade Gothic Condensed No. 18" charset="0"/>
              </a:rPr>
              <a:t>JPA Transportation Implementation </a:t>
            </a:r>
          </a:p>
          <a:p>
            <a:pPr marL="0" marR="0" lvl="0" indent="0" algn="l" defTabSz="685800" rtl="0" eaLnBrk="1" fontAlgn="auto" latinLnBrk="0" hangingPunct="1">
              <a:lnSpc>
                <a:spcPts val="18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rPr>
              <a:t>Osceola County &amp; City of St. Cloud</a:t>
            </a:r>
          </a:p>
        </p:txBody>
      </p:sp>
      <p:sp>
        <p:nvSpPr>
          <p:cNvPr id="2" name="Content Placeholder 4">
            <a:extLst>
              <a:ext uri="{FF2B5EF4-FFF2-40B4-BE49-F238E27FC236}">
                <a16:creationId xmlns:a16="http://schemas.microsoft.com/office/drawing/2014/main" id="{D14403D6-C8E9-D8CF-26B5-284052DA180C}"/>
              </a:ext>
            </a:extLst>
          </p:cNvPr>
          <p:cNvSpPr txBox="1">
            <a:spLocks/>
          </p:cNvSpPr>
          <p:nvPr/>
        </p:nvSpPr>
        <p:spPr>
          <a:xfrm>
            <a:off x="3405265" y="2042355"/>
            <a:ext cx="8786735" cy="3150845"/>
          </a:xfrm>
          <a:prstGeom prst="rect">
            <a:avLst/>
          </a:prstGeom>
        </p:spPr>
        <p:txBody>
          <a:bodyPr vert="horz" lIns="91440" tIns="45720" rIns="91440" bIns="45720" rtlCol="0">
            <a:normAutofit fontScale="925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Montserrat" pitchFamily="2" charset="77"/>
                <a:ea typeface="+mn-ea"/>
                <a:cs typeface="+mn-cs"/>
              </a:rPr>
              <a:t>Joint Planning Area Transportation Implementation (JPA-TI) Activities: </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n-ea"/>
                <a:cs typeface="+mn-cs"/>
              </a:rPr>
              <a:t>Initial Roadway Maintenance Transfer</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n-ea"/>
                <a:cs typeface="+mn-cs"/>
              </a:rPr>
              <a:t>JPA Transportation Inter-Local Agreement (ILA)</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n-ea"/>
                <a:cs typeface="+mn-cs"/>
              </a:rPr>
              <a:t>Future Roadway Maintenance Transfer</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n-ea"/>
                <a:cs typeface="+mn-cs"/>
              </a:rPr>
              <a:t>Initial Roadway Build-Out Coordination</a:t>
            </a:r>
          </a:p>
          <a:p>
            <a:pPr marL="285750" marR="0" lvl="0" indent="-2857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n-ea"/>
                <a:cs typeface="+mn-cs"/>
              </a:rPr>
              <a:t>Joint Mobility Fee Study Update</a:t>
            </a: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914400" marR="0" lvl="1" indent="-457200" algn="ctr" defTabSz="685800" rtl="0" eaLnBrk="1" fontAlgn="auto" latinLnBrk="0" hangingPunct="1">
              <a:lnSpc>
                <a:spcPct val="90000"/>
              </a:lnSpc>
              <a:spcBef>
                <a:spcPts val="375"/>
              </a:spcBef>
              <a:spcAft>
                <a:spcPts val="0"/>
              </a:spcAft>
              <a:buClrTx/>
              <a:buSzTx/>
              <a:buFont typeface="+mj-lt"/>
              <a:buAutoNum type="arabicPeriod"/>
              <a:tabLst/>
              <a:defRPr/>
            </a:pPr>
            <a:endParaRPr kumimoji="0" lang="en-US" sz="2800" b="0" i="0" u="none" strike="noStrike" kern="1200" cap="none" spc="0" normalizeH="0" baseline="0" noProof="0" dirty="0">
              <a:ln>
                <a:noFill/>
              </a:ln>
              <a:solidFill>
                <a:prstClr val="black"/>
              </a:solidFill>
              <a:effectLst/>
              <a:uLnTx/>
              <a:uFillTx/>
              <a:latin typeface="Montserrat" pitchFamily="2" charset="77"/>
              <a:ea typeface="+mn-ea"/>
              <a:cs typeface="+mn-cs"/>
            </a:endParaRPr>
          </a:p>
          <a:p>
            <a:pPr marL="285750" marR="0" lvl="0" indent="-285750" algn="l" defTabSz="685800" rtl="0" eaLnBrk="1" fontAlgn="auto" latinLnBrk="0" hangingPunct="1">
              <a:lnSpc>
                <a:spcPct val="90000"/>
              </a:lnSpc>
              <a:spcBef>
                <a:spcPts val="750"/>
              </a:spcBef>
              <a:spcAft>
                <a:spcPts val="0"/>
              </a:spcAft>
              <a:buClr>
                <a:srgbClr val="3F693C"/>
              </a:buClr>
              <a:buSzTx/>
              <a:buFont typeface="Arial" charset="0"/>
              <a:buChar char="•"/>
              <a:tabLst/>
              <a:defRPr/>
            </a:pPr>
            <a:endParaRPr kumimoji="0" lang="en-US" sz="1200" b="0" i="0"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endParaRPr>
          </a:p>
        </p:txBody>
      </p:sp>
      <p:pic>
        <p:nvPicPr>
          <p:cNvPr id="7" name="Recorded Sound">
            <a:hlinkClick r:id="" action="ppaction://media"/>
            <a:extLst>
              <a:ext uri="{FF2B5EF4-FFF2-40B4-BE49-F238E27FC236}">
                <a16:creationId xmlns:a16="http://schemas.microsoft.com/office/drawing/2014/main" id="{5A5D46DD-6EF6-9C6A-CCE8-8C379A263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93640" y="833379"/>
            <a:ext cx="487363" cy="487363"/>
          </a:xfrm>
          <a:prstGeom prst="rect">
            <a:avLst/>
          </a:prstGeom>
        </p:spPr>
      </p:pic>
    </p:spTree>
    <p:extLst>
      <p:ext uri="{BB962C8B-B14F-4D97-AF65-F5344CB8AC3E}">
        <p14:creationId xmlns:p14="http://schemas.microsoft.com/office/powerpoint/2010/main" val="643867436"/>
      </p:ext>
    </p:extLst>
  </p:cSld>
  <p:clrMapOvr>
    <a:masterClrMapping/>
  </p:clrMapOvr>
  <mc:AlternateContent xmlns:mc="http://schemas.openxmlformats.org/markup-compatibility/2006" xmlns:p14="http://schemas.microsoft.com/office/powerpoint/2010/main">
    <mc:Choice Requires="p14">
      <p:transition spd="slow" p14:dur="2000" advTm="60430"/>
    </mc:Choice>
    <mc:Fallback xmlns="">
      <p:transition spd="slow" advTm="6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 objId="7"/>
        <p14:stopEvt time="60430" objId="7"/>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sinesscard&#10;&#10;Description automatically generated">
            <a:extLst>
              <a:ext uri="{FF2B5EF4-FFF2-40B4-BE49-F238E27FC236}">
                <a16:creationId xmlns:a16="http://schemas.microsoft.com/office/drawing/2014/main" id="{B024C833-A546-4B81-892A-1F84ADFE3763}"/>
              </a:ext>
            </a:extLst>
          </p:cNvPr>
          <p:cNvPicPr>
            <a:picLocks noChangeAspect="1"/>
          </p:cNvPicPr>
          <p:nvPr/>
        </p:nvPicPr>
        <p:blipFill rotWithShape="1">
          <a:blip r:embed="rId6"/>
          <a:srcRect l="7201" r="13524"/>
          <a:stretch/>
        </p:blipFill>
        <p:spPr>
          <a:xfrm>
            <a:off x="0" y="0"/>
            <a:ext cx="12192000" cy="8614060"/>
          </a:xfrm>
          <a:prstGeom prst="rect">
            <a:avLst/>
          </a:prstGeom>
        </p:spPr>
      </p:pic>
      <p:sp>
        <p:nvSpPr>
          <p:cNvPr id="5" name="Content Placeholder 4">
            <a:extLst>
              <a:ext uri="{FF2B5EF4-FFF2-40B4-BE49-F238E27FC236}">
                <a16:creationId xmlns:a16="http://schemas.microsoft.com/office/drawing/2014/main" id="{417758E7-6FF1-0F43-9928-630EBB82B994}"/>
              </a:ext>
            </a:extLst>
          </p:cNvPr>
          <p:cNvSpPr txBox="1">
            <a:spLocks/>
          </p:cNvSpPr>
          <p:nvPr/>
        </p:nvSpPr>
        <p:spPr>
          <a:xfrm>
            <a:off x="301519" y="554636"/>
            <a:ext cx="5949380" cy="6303364"/>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285750" marR="0" lvl="0" indent="-285750" algn="l" defTabSz="685800" rtl="0" eaLnBrk="1" fontAlgn="auto" latinLnBrk="0" hangingPunct="1">
              <a:lnSpc>
                <a:spcPct val="120000"/>
              </a:lnSpc>
              <a:spcBef>
                <a:spcPts val="750"/>
              </a:spcBef>
              <a:spcAft>
                <a:spcPts val="0"/>
              </a:spcAft>
              <a:buClr>
                <a:srgbClr val="3F693C"/>
              </a:buClr>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rPr>
              <a:t>Consider public comments</a:t>
            </a:r>
          </a:p>
          <a:p>
            <a:pPr marL="285750" marR="0" lvl="0" indent="-285750" algn="l" defTabSz="685800" rtl="0" eaLnBrk="1" fontAlgn="auto" latinLnBrk="0" hangingPunct="1">
              <a:lnSpc>
                <a:spcPct val="120000"/>
              </a:lnSpc>
              <a:spcBef>
                <a:spcPts val="750"/>
              </a:spcBef>
              <a:spcAft>
                <a:spcPts val="0"/>
              </a:spcAft>
              <a:buClr>
                <a:srgbClr val="3F693C"/>
              </a:buClr>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rPr>
              <a:t>Finalize SEATS analysis and related Phasing Plan</a:t>
            </a:r>
          </a:p>
          <a:p>
            <a:pPr marL="285750" marR="0" lvl="0" indent="-285750" algn="l" defTabSz="685800" rtl="0" eaLnBrk="1" fontAlgn="auto" latinLnBrk="0" hangingPunct="1">
              <a:lnSpc>
                <a:spcPct val="120000"/>
              </a:lnSpc>
              <a:spcBef>
                <a:spcPts val="750"/>
              </a:spcBef>
              <a:spcAft>
                <a:spcPts val="0"/>
              </a:spcAft>
              <a:buClr>
                <a:srgbClr val="3F693C"/>
              </a:buClr>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rPr>
              <a:t>Present to the Osceola   County Commissioners            </a:t>
            </a:r>
            <a:r>
              <a:rPr kumimoji="0" lang="en-US" sz="2800" b="0" i="1"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rPr>
              <a:t>(Planned for April 17</a:t>
            </a:r>
            <a:r>
              <a:rPr kumimoji="0" lang="en-US" sz="2800" b="0" i="1" u="none" strike="noStrike" kern="1200" cap="none" spc="0" normalizeH="0" baseline="30000" noProof="0" dirty="0">
                <a:ln>
                  <a:noFill/>
                </a:ln>
                <a:solidFill>
                  <a:prstClr val="black"/>
                </a:solidFill>
                <a:effectLst/>
                <a:uLnTx/>
                <a:uFillTx/>
                <a:latin typeface="Montserrat" pitchFamily="2" charset="77"/>
                <a:ea typeface="Museo Sans 300" charset="0"/>
                <a:cs typeface="Museo Sans 300" charset="0"/>
              </a:rPr>
              <a:t>th</a:t>
            </a:r>
            <a:r>
              <a:rPr kumimoji="0" lang="en-US" sz="2800" b="0" i="1"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rPr>
              <a:t>)</a:t>
            </a:r>
          </a:p>
          <a:p>
            <a:pPr marL="285750" marR="0" lvl="0" indent="-285750" algn="l" defTabSz="685800" rtl="0" eaLnBrk="1" fontAlgn="auto" latinLnBrk="0" hangingPunct="1">
              <a:lnSpc>
                <a:spcPct val="120000"/>
              </a:lnSpc>
              <a:spcBef>
                <a:spcPts val="750"/>
              </a:spcBef>
              <a:spcAft>
                <a:spcPts val="0"/>
              </a:spcAft>
              <a:buClr>
                <a:srgbClr val="3F693C"/>
              </a:buClr>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rPr>
              <a:t>Present to St. Cloud City Council</a:t>
            </a:r>
            <a:r>
              <a:rPr lang="en-US" sz="2800" dirty="0">
                <a:solidFill>
                  <a:prstClr val="black"/>
                </a:solidFill>
                <a:latin typeface="Montserrat" pitchFamily="2" charset="77"/>
                <a:ea typeface="Museo Sans 300" charset="0"/>
                <a:cs typeface="Museo Sans 300" charset="0"/>
              </a:rPr>
              <a:t> </a:t>
            </a:r>
            <a:r>
              <a:rPr kumimoji="0" lang="en-US" sz="2800" b="0" i="1"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rPr>
              <a:t>(Planned for April 27</a:t>
            </a:r>
            <a:r>
              <a:rPr kumimoji="0" lang="en-US" sz="2800" b="0" i="1" u="none" strike="noStrike" kern="1200" cap="none" spc="0" normalizeH="0" baseline="30000" noProof="0" dirty="0">
                <a:ln>
                  <a:noFill/>
                </a:ln>
                <a:solidFill>
                  <a:prstClr val="black"/>
                </a:solidFill>
                <a:effectLst/>
                <a:uLnTx/>
                <a:uFillTx/>
                <a:latin typeface="Montserrat" pitchFamily="2" charset="77"/>
                <a:ea typeface="Museo Sans 300" charset="0"/>
                <a:cs typeface="Museo Sans 300" charset="0"/>
              </a:rPr>
              <a:t>th</a:t>
            </a:r>
            <a:r>
              <a:rPr kumimoji="0" lang="en-US" sz="2800" b="0" i="1"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rPr>
              <a:t>)</a:t>
            </a:r>
          </a:p>
          <a:p>
            <a:pPr marL="285750" marR="0" lvl="0" indent="-285750" algn="l" defTabSz="685800" rtl="0" eaLnBrk="1" fontAlgn="auto" latinLnBrk="0" hangingPunct="1">
              <a:lnSpc>
                <a:spcPct val="120000"/>
              </a:lnSpc>
              <a:spcBef>
                <a:spcPts val="750"/>
              </a:spcBef>
              <a:spcAft>
                <a:spcPts val="0"/>
              </a:spcAft>
              <a:buClr>
                <a:srgbClr val="3F693C"/>
              </a:buClr>
              <a:buSzTx/>
              <a:buFont typeface="Arial" charset="0"/>
              <a:buChar char="•"/>
              <a:tabLst/>
              <a:defRPr/>
            </a:pPr>
            <a:r>
              <a:rPr lang="en-US" sz="2800" dirty="0">
                <a:solidFill>
                  <a:prstClr val="black"/>
                </a:solidFill>
                <a:latin typeface="Montserrat" pitchFamily="2" charset="77"/>
                <a:ea typeface="Museo Sans 300" charset="0"/>
                <a:cs typeface="Museo Sans 300" charset="0"/>
              </a:rPr>
              <a:t>Coordinate developer agreements</a:t>
            </a:r>
          </a:p>
          <a:p>
            <a:pPr marL="285750" marR="0" lvl="0" indent="-285750" algn="l" defTabSz="685800" rtl="0" eaLnBrk="1" fontAlgn="auto" latinLnBrk="0" hangingPunct="1">
              <a:lnSpc>
                <a:spcPct val="120000"/>
              </a:lnSpc>
              <a:spcBef>
                <a:spcPts val="750"/>
              </a:spcBef>
              <a:spcAft>
                <a:spcPts val="0"/>
              </a:spcAft>
              <a:buClr>
                <a:srgbClr val="3F693C"/>
              </a:buClr>
              <a:buSzTx/>
              <a:buFont typeface="Arial" charset="0"/>
              <a:buChar char="•"/>
              <a:tabLst/>
              <a:defRPr/>
            </a:pPr>
            <a:r>
              <a:rPr lang="en-US" sz="2800" dirty="0">
                <a:solidFill>
                  <a:prstClr val="black"/>
                </a:solidFill>
                <a:latin typeface="Montserrat" pitchFamily="2" charset="77"/>
                <a:ea typeface="Museo Sans 300" charset="0"/>
                <a:cs typeface="Museo Sans 300" charset="0"/>
              </a:rPr>
              <a:t>Coordinate with St. Cloud     on the JPA-TI</a:t>
            </a:r>
          </a:p>
          <a:p>
            <a:pPr marL="285750" marR="0" lvl="0" indent="-285750" algn="l" defTabSz="685800" rtl="0" eaLnBrk="1" fontAlgn="auto" latinLnBrk="0" hangingPunct="1">
              <a:lnSpc>
                <a:spcPct val="120000"/>
              </a:lnSpc>
              <a:spcBef>
                <a:spcPts val="750"/>
              </a:spcBef>
              <a:spcAft>
                <a:spcPts val="0"/>
              </a:spcAft>
              <a:buClr>
                <a:srgbClr val="3F693C"/>
              </a:buClr>
              <a:buSzTx/>
              <a:buFont typeface="Arial" charset="0"/>
              <a:buChar char="•"/>
              <a:tabLst/>
              <a:defRPr/>
            </a:pPr>
            <a:endParaRPr kumimoji="0" lang="en-US" sz="2800" b="0" i="1" u="none" strike="noStrike" kern="1200" cap="none" spc="0" normalizeH="0" baseline="0" noProof="0" dirty="0">
              <a:ln>
                <a:noFill/>
              </a:ln>
              <a:solidFill>
                <a:prstClr val="black"/>
              </a:solidFill>
              <a:effectLst/>
              <a:uLnTx/>
              <a:uFillTx/>
              <a:latin typeface="Montserrat" pitchFamily="2" charset="77"/>
              <a:ea typeface="Museo Sans 300" charset="0"/>
              <a:cs typeface="Museo Sans 300" charset="0"/>
            </a:endParaRPr>
          </a:p>
        </p:txBody>
      </p:sp>
      <p:pic>
        <p:nvPicPr>
          <p:cNvPr id="7" name="Recorded Sound">
            <a:hlinkClick r:id="" action="ppaction://media"/>
            <a:extLst>
              <a:ext uri="{FF2B5EF4-FFF2-40B4-BE49-F238E27FC236}">
                <a16:creationId xmlns:a16="http://schemas.microsoft.com/office/drawing/2014/main" id="{B108A481-FBE7-2AF0-9D61-96EAD0D9A4E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31097" y="452211"/>
            <a:ext cx="487363" cy="487363"/>
          </a:xfrm>
          <a:prstGeom prst="rect">
            <a:avLst/>
          </a:prstGeom>
        </p:spPr>
      </p:pic>
    </p:spTree>
    <p:custDataLst>
      <p:tags r:id="rId1"/>
    </p:custDataLst>
    <p:extLst>
      <p:ext uri="{BB962C8B-B14F-4D97-AF65-F5344CB8AC3E}">
        <p14:creationId xmlns:p14="http://schemas.microsoft.com/office/powerpoint/2010/main" val="2593184379"/>
      </p:ext>
    </p:extLst>
  </p:cSld>
  <p:clrMapOvr>
    <a:masterClrMapping/>
  </p:clrMapOvr>
  <mc:AlternateContent xmlns:mc="http://schemas.openxmlformats.org/markup-compatibility/2006" xmlns:p14="http://schemas.microsoft.com/office/powerpoint/2010/main">
    <mc:Choice Requires="p14">
      <p:transition spd="slow" p14:dur="2000" advTm="44133"/>
    </mc:Choice>
    <mc:Fallback xmlns="">
      <p:transition spd="slow" advTm="44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9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63" objId="7"/>
        <p14:stopEvt time="43881" objId="7"/>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45524" y="288866"/>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C1A46"/>
                </a:solidFill>
                <a:effectLst/>
                <a:uLnTx/>
                <a:uFillTx/>
                <a:latin typeface="Montserrat" pitchFamily="2" charset="77"/>
                <a:ea typeface="Trade Gothic Condensed No. 18" charset="0"/>
                <a:cs typeface="Trade Gothic Condensed No. 18" charset="0"/>
              </a:rPr>
              <a:t>How to Submit Your Comments</a:t>
            </a:r>
            <a:endPar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347ABC"/>
                </a:solidFill>
                <a:effectLst/>
                <a:uLnTx/>
                <a:uFillTx/>
                <a:latin typeface="Montserrat" pitchFamily="2" charset="77"/>
                <a:ea typeface="Trade Gothic Condensed No. 18" charset="0"/>
                <a:cs typeface="Trade Gothic Condensed No. 18" charset="0"/>
              </a:rPr>
              <a:t>Southeast Area Transportation Study – SEATS</a:t>
            </a:r>
          </a:p>
        </p:txBody>
      </p:sp>
      <p:sp>
        <p:nvSpPr>
          <p:cNvPr id="7" name="Rectangle 6">
            <a:extLst>
              <a:ext uri="{FF2B5EF4-FFF2-40B4-BE49-F238E27FC236}">
                <a16:creationId xmlns:a16="http://schemas.microsoft.com/office/drawing/2014/main" id="{04662164-8DD7-FE52-7636-916367328126}"/>
              </a:ext>
            </a:extLst>
          </p:cNvPr>
          <p:cNvSpPr/>
          <p:nvPr/>
        </p:nvSpPr>
        <p:spPr>
          <a:xfrm>
            <a:off x="9084039" y="5801193"/>
            <a:ext cx="2938072" cy="1056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63D945-FBB1-4EC7-C96F-3EDCA5FD9C6B}"/>
              </a:ext>
            </a:extLst>
          </p:cNvPr>
          <p:cNvSpPr txBox="1"/>
          <p:nvPr/>
        </p:nvSpPr>
        <p:spPr>
          <a:xfrm>
            <a:off x="1145524" y="2357438"/>
            <a:ext cx="5498164" cy="2934137"/>
          </a:xfrm>
          <a:prstGeom prst="rect">
            <a:avLst/>
          </a:prstGeom>
          <a:noFill/>
        </p:spPr>
        <p:txBody>
          <a:bodyPr wrap="square" rtlCol="0">
            <a:spAutoFit/>
          </a:bodyPr>
          <a:lstStyle/>
          <a:p>
            <a:pPr marL="342900" indent="-342900">
              <a:spcBef>
                <a:spcPts val="1000"/>
              </a:spcBef>
              <a:buFont typeface="Arial" panose="020B0604020202020204" pitchFamily="34" charset="0"/>
              <a:buChar char="•"/>
            </a:pPr>
            <a:r>
              <a:rPr lang="en-US" sz="2400" dirty="0">
                <a:latin typeface="Montserrat" panose="00000500000000000000" pitchFamily="2" charset="0"/>
              </a:rPr>
              <a:t>Fill out a printed comment form at the meeting </a:t>
            </a:r>
          </a:p>
          <a:p>
            <a:pPr marL="342900" indent="-342900">
              <a:spcBef>
                <a:spcPts val="1000"/>
              </a:spcBef>
              <a:buFont typeface="Arial" panose="020B0604020202020204" pitchFamily="34" charset="0"/>
              <a:buChar char="•"/>
            </a:pPr>
            <a:r>
              <a:rPr lang="en-US" sz="2400" dirty="0">
                <a:latin typeface="Montserrat" panose="00000500000000000000" pitchFamily="2" charset="0"/>
              </a:rPr>
              <a:t>Email comments to </a:t>
            </a:r>
            <a:r>
              <a:rPr lang="en-US" sz="2400" dirty="0">
                <a:latin typeface="Montserrat" panose="00000500000000000000" pitchFamily="2" charset="0"/>
                <a:hlinkClick r:id="rId5"/>
              </a:rPr>
              <a:t>Joshua.Devries@osceola.org</a:t>
            </a:r>
            <a:endParaRPr lang="en-US" sz="2400" dirty="0">
              <a:latin typeface="Montserrat" panose="00000500000000000000" pitchFamily="2" charset="0"/>
            </a:endParaRPr>
          </a:p>
          <a:p>
            <a:pPr marL="342900" indent="-342900">
              <a:spcBef>
                <a:spcPts val="1000"/>
              </a:spcBef>
              <a:buFont typeface="Arial" panose="020B0604020202020204" pitchFamily="34" charset="0"/>
              <a:buChar char="•"/>
            </a:pPr>
            <a:r>
              <a:rPr lang="en-US" sz="2400" dirty="0">
                <a:latin typeface="Montserrat" panose="00000500000000000000" pitchFamily="2" charset="0"/>
              </a:rPr>
              <a:t>Please return any comments by April 3, 2023, to be included in the meeting’s public record.</a:t>
            </a:r>
          </a:p>
        </p:txBody>
      </p:sp>
      <p:pic>
        <p:nvPicPr>
          <p:cNvPr id="17" name="Recorded Sound">
            <a:hlinkClick r:id="" action="ppaction://media"/>
            <a:extLst>
              <a:ext uri="{FF2B5EF4-FFF2-40B4-BE49-F238E27FC236}">
                <a16:creationId xmlns:a16="http://schemas.microsoft.com/office/drawing/2014/main" id="{E1AE4657-88D4-6C65-8067-5FC892DF4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E0763E91-5BEC-6BC9-596A-85375A054CDB}"/>
              </a:ext>
            </a:extLst>
          </p:cNvPr>
          <p:cNvPicPr>
            <a:picLocks noChangeAspect="1"/>
          </p:cNvPicPr>
          <p:nvPr/>
        </p:nvPicPr>
        <p:blipFill rotWithShape="1">
          <a:blip r:embed="rId7"/>
          <a:srcRect l="3717" t="4212" r="3808" b="1874"/>
          <a:stretch/>
        </p:blipFill>
        <p:spPr>
          <a:xfrm>
            <a:off x="7249992" y="1330816"/>
            <a:ext cx="3794897" cy="4987379"/>
          </a:xfrm>
          <a:prstGeom prst="rect">
            <a:avLst/>
          </a:prstGeom>
        </p:spPr>
      </p:pic>
    </p:spTree>
    <p:extLst>
      <p:ext uri="{BB962C8B-B14F-4D97-AF65-F5344CB8AC3E}">
        <p14:creationId xmlns:p14="http://schemas.microsoft.com/office/powerpoint/2010/main" val="4031946352"/>
      </p:ext>
    </p:extLst>
  </p:cSld>
  <p:clrMapOvr>
    <a:masterClrMapping/>
  </p:clrMapOvr>
  <mc:AlternateContent xmlns:mc="http://schemas.openxmlformats.org/markup-compatibility/2006" xmlns:p14="http://schemas.microsoft.com/office/powerpoint/2010/main">
    <mc:Choice Requires="p14">
      <p:transition spd="slow" p14:dur="2000" advClick="0" advTm="37350"/>
    </mc:Choice>
    <mc:Fallback xmlns="">
      <p:transition spd="slow" advClick="0" advTm="37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1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92" objId="16"/>
        <p14:stopEvt time="8621" objId="16"/>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7B15F73-9C98-C2B8-1608-8C767AC4991E}"/>
              </a:ext>
            </a:extLst>
          </p:cNvPr>
          <p:cNvSpPr/>
          <p:nvPr/>
        </p:nvSpPr>
        <p:spPr>
          <a:xfrm>
            <a:off x="0" y="1349116"/>
            <a:ext cx="12192000" cy="448173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BD6336A-0A60-8848-A973-57C3345E13FB}"/>
              </a:ext>
            </a:extLst>
          </p:cNvPr>
          <p:cNvSpPr txBox="1">
            <a:spLocks/>
          </p:cNvSpPr>
          <p:nvPr/>
        </p:nvSpPr>
        <p:spPr>
          <a:xfrm>
            <a:off x="1295425" y="123699"/>
            <a:ext cx="9141477"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C1A46"/>
                </a:solidFill>
                <a:effectLst/>
                <a:uLnTx/>
                <a:uFillTx/>
                <a:latin typeface="Montserrat" pitchFamily="2" charset="77"/>
                <a:ea typeface="Trade Gothic Condensed No. 18" charset="0"/>
                <a:cs typeface="Trade Gothic Condensed No. 18" charset="0"/>
              </a:rPr>
              <a:t>For More Information</a:t>
            </a:r>
            <a:endParaRPr kumimoji="0" lang="en-US" sz="1400" b="1" i="0" u="none" strike="noStrike" kern="1200" cap="none" spc="0" normalizeH="0" baseline="0" noProof="0" dirty="0">
              <a:ln>
                <a:noFill/>
              </a:ln>
              <a:solidFill>
                <a:srgbClr val="533C8D"/>
              </a:solidFill>
              <a:effectLst/>
              <a:uLnTx/>
              <a:uFillTx/>
              <a:latin typeface="Montserrat" pitchFamily="2" charset="77"/>
              <a:ea typeface="Trade Gothic Condensed No. 18" charset="0"/>
              <a:cs typeface="Trade Gothic Condensed No. 18" charset="0"/>
            </a:endParaRPr>
          </a:p>
        </p:txBody>
      </p:sp>
      <p:sp>
        <p:nvSpPr>
          <p:cNvPr id="5" name="Rectangle 4">
            <a:extLst>
              <a:ext uri="{FF2B5EF4-FFF2-40B4-BE49-F238E27FC236}">
                <a16:creationId xmlns:a16="http://schemas.microsoft.com/office/drawing/2014/main" id="{9E82DCAE-4689-4795-D3A4-D150FA1C3710}"/>
              </a:ext>
            </a:extLst>
          </p:cNvPr>
          <p:cNvSpPr/>
          <p:nvPr/>
        </p:nvSpPr>
        <p:spPr>
          <a:xfrm>
            <a:off x="6175771" y="1820587"/>
            <a:ext cx="5426439" cy="3695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FEFA17-DF8F-B799-8EEF-FD60B27D4128}"/>
              </a:ext>
            </a:extLst>
          </p:cNvPr>
          <p:cNvSpPr/>
          <p:nvPr/>
        </p:nvSpPr>
        <p:spPr>
          <a:xfrm>
            <a:off x="453990" y="1813808"/>
            <a:ext cx="5426439" cy="3695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26D7C86-EC15-F69D-13A5-FA78AE44B1FB}"/>
              </a:ext>
            </a:extLst>
          </p:cNvPr>
          <p:cNvSpPr txBox="1"/>
          <p:nvPr/>
        </p:nvSpPr>
        <p:spPr>
          <a:xfrm>
            <a:off x="6407591" y="2187828"/>
            <a:ext cx="5194619" cy="2908489"/>
          </a:xfrm>
          <a:prstGeom prst="rect">
            <a:avLst/>
          </a:prstGeom>
          <a:noFill/>
        </p:spPr>
        <p:txBody>
          <a:bodyPr wrap="square" rtlCol="0">
            <a:spAutoFit/>
          </a:bodyPr>
          <a:lstStyle/>
          <a:p>
            <a:pPr marL="0" marR="0" fontAlgn="base">
              <a:spcBef>
                <a:spcPts val="300"/>
              </a:spcBef>
              <a:spcAft>
                <a:spcPts val="0"/>
              </a:spcAft>
            </a:pPr>
            <a:r>
              <a:rPr lang="en-US" sz="2400" b="1" dirty="0">
                <a:solidFill>
                  <a:schemeClr val="accent5">
                    <a:lumMod val="20000"/>
                    <a:lumOff val="80000"/>
                  </a:schemeClr>
                </a:solidFill>
                <a:effectLst/>
                <a:latin typeface="Montserrat" panose="00000500000000000000" pitchFamily="2" charset="0"/>
              </a:rPr>
              <a:t>Steven Kane, P.E., Director</a:t>
            </a:r>
          </a:p>
          <a:p>
            <a:pPr marL="0" marR="0" fontAlgn="base">
              <a:spcBef>
                <a:spcPts val="300"/>
              </a:spcBef>
              <a:spcAft>
                <a:spcPts val="0"/>
              </a:spcAft>
            </a:pPr>
            <a:r>
              <a:rPr lang="en-US" sz="2400" dirty="0">
                <a:solidFill>
                  <a:schemeClr val="accent5">
                    <a:lumMod val="20000"/>
                    <a:lumOff val="80000"/>
                  </a:schemeClr>
                </a:solidFill>
                <a:effectLst/>
                <a:latin typeface="Montserrat" panose="00000500000000000000" pitchFamily="2" charset="0"/>
              </a:rPr>
              <a:t>Osceola County</a:t>
            </a:r>
          </a:p>
          <a:p>
            <a:pPr marL="0" marR="0" fontAlgn="base">
              <a:spcBef>
                <a:spcPts val="300"/>
              </a:spcBef>
              <a:spcAft>
                <a:spcPts val="0"/>
              </a:spcAft>
            </a:pPr>
            <a:r>
              <a:rPr lang="en-US" sz="2400" dirty="0">
                <a:solidFill>
                  <a:schemeClr val="accent5">
                    <a:lumMod val="20000"/>
                    <a:lumOff val="80000"/>
                  </a:schemeClr>
                </a:solidFill>
                <a:effectLst/>
                <a:latin typeface="Montserrat" panose="00000500000000000000" pitchFamily="2" charset="0"/>
              </a:rPr>
              <a:t>Transportation and Transit</a:t>
            </a:r>
          </a:p>
          <a:p>
            <a:pPr marL="0" marR="0" fontAlgn="base">
              <a:spcBef>
                <a:spcPts val="300"/>
              </a:spcBef>
              <a:spcAft>
                <a:spcPts val="0"/>
              </a:spcAft>
            </a:pPr>
            <a:r>
              <a:rPr lang="en-US" sz="2400" dirty="0">
                <a:solidFill>
                  <a:schemeClr val="accent5">
                    <a:lumMod val="20000"/>
                    <a:lumOff val="80000"/>
                  </a:schemeClr>
                </a:solidFill>
                <a:effectLst/>
                <a:latin typeface="Montserrat" panose="00000500000000000000" pitchFamily="2" charset="0"/>
              </a:rPr>
              <a:t>1 Courthouse Square, Suite 3100 </a:t>
            </a:r>
          </a:p>
          <a:p>
            <a:pPr marL="0" marR="0" fontAlgn="base">
              <a:spcBef>
                <a:spcPts val="300"/>
              </a:spcBef>
              <a:spcAft>
                <a:spcPts val="0"/>
              </a:spcAft>
            </a:pPr>
            <a:r>
              <a:rPr lang="en-US" sz="2400" dirty="0">
                <a:solidFill>
                  <a:schemeClr val="accent5">
                    <a:lumMod val="20000"/>
                    <a:lumOff val="80000"/>
                  </a:schemeClr>
                </a:solidFill>
                <a:latin typeface="Montserrat" panose="00000500000000000000" pitchFamily="2" charset="0"/>
              </a:rPr>
              <a:t>K</a:t>
            </a:r>
            <a:r>
              <a:rPr lang="en-US" sz="2400" dirty="0">
                <a:solidFill>
                  <a:schemeClr val="accent5">
                    <a:lumMod val="20000"/>
                    <a:lumOff val="80000"/>
                  </a:schemeClr>
                </a:solidFill>
                <a:effectLst/>
                <a:latin typeface="Montserrat" panose="00000500000000000000" pitchFamily="2" charset="0"/>
              </a:rPr>
              <a:t>issimmee, FL 34741 </a:t>
            </a:r>
          </a:p>
          <a:p>
            <a:pPr marL="0" marR="0" fontAlgn="base">
              <a:spcBef>
                <a:spcPts val="300"/>
              </a:spcBef>
              <a:spcAft>
                <a:spcPts val="0"/>
              </a:spcAft>
            </a:pPr>
            <a:r>
              <a:rPr lang="en-US" sz="2400" dirty="0">
                <a:solidFill>
                  <a:schemeClr val="accent5">
                    <a:lumMod val="20000"/>
                    <a:lumOff val="80000"/>
                  </a:schemeClr>
                </a:solidFill>
                <a:effectLst/>
                <a:latin typeface="Montserrat" panose="00000500000000000000" pitchFamily="2" charset="0"/>
              </a:rPr>
              <a:t>407-742-0513</a:t>
            </a:r>
          </a:p>
          <a:p>
            <a:pPr marL="0" marR="0" fontAlgn="base">
              <a:spcBef>
                <a:spcPts val="300"/>
              </a:spcBef>
              <a:spcAft>
                <a:spcPts val="0"/>
              </a:spcAft>
            </a:pPr>
            <a:r>
              <a:rPr lang="en-US" sz="2400" u="sng" dirty="0">
                <a:solidFill>
                  <a:schemeClr val="accent5">
                    <a:lumMod val="20000"/>
                    <a:lumOff val="80000"/>
                  </a:schemeClr>
                </a:solidFill>
                <a:latin typeface="Montserrat" panose="00000500000000000000" pitchFamily="2" charset="0"/>
              </a:rPr>
              <a:t>Steven.Kane@Osceola.org</a:t>
            </a:r>
            <a:endParaRPr lang="en-US" sz="2400" dirty="0">
              <a:latin typeface="Montserrat" panose="00000500000000000000" pitchFamily="2" charset="0"/>
            </a:endParaRPr>
          </a:p>
        </p:txBody>
      </p:sp>
      <p:sp>
        <p:nvSpPr>
          <p:cNvPr id="9" name="TextBox 8">
            <a:extLst>
              <a:ext uri="{FF2B5EF4-FFF2-40B4-BE49-F238E27FC236}">
                <a16:creationId xmlns:a16="http://schemas.microsoft.com/office/drawing/2014/main" id="{44333123-A43E-9D6B-C306-F5F6E212E0FA}"/>
              </a:ext>
            </a:extLst>
          </p:cNvPr>
          <p:cNvSpPr txBox="1"/>
          <p:nvPr/>
        </p:nvSpPr>
        <p:spPr>
          <a:xfrm>
            <a:off x="589790" y="2126450"/>
            <a:ext cx="5290639" cy="3046988"/>
          </a:xfrm>
          <a:prstGeom prst="rect">
            <a:avLst/>
          </a:prstGeom>
          <a:noFill/>
        </p:spPr>
        <p:txBody>
          <a:bodyPr wrap="square" rtlCol="0">
            <a:spAutoFit/>
          </a:bodyPr>
          <a:lstStyle/>
          <a:p>
            <a:pPr marL="0" marR="0" fontAlgn="base">
              <a:spcBef>
                <a:spcPts val="0"/>
              </a:spcBef>
              <a:spcAft>
                <a:spcPts val="0"/>
              </a:spcAft>
            </a:pPr>
            <a:r>
              <a:rPr lang="en-US" sz="2400" b="1" dirty="0">
                <a:solidFill>
                  <a:schemeClr val="accent5">
                    <a:lumMod val="20000"/>
                    <a:lumOff val="80000"/>
                  </a:schemeClr>
                </a:solidFill>
                <a:effectLst/>
                <a:latin typeface="Montserrat" panose="00000500000000000000" pitchFamily="2" charset="0"/>
              </a:rPr>
              <a:t>Joshua DeVries, AICP, Director</a:t>
            </a:r>
          </a:p>
          <a:p>
            <a:pPr marL="0" marR="0" fontAlgn="base">
              <a:spcBef>
                <a:spcPts val="0"/>
              </a:spcBef>
              <a:spcAft>
                <a:spcPts val="0"/>
              </a:spcAft>
            </a:pPr>
            <a:r>
              <a:rPr lang="en-US" sz="2400" dirty="0">
                <a:solidFill>
                  <a:schemeClr val="accent5">
                    <a:lumMod val="20000"/>
                    <a:lumOff val="80000"/>
                  </a:schemeClr>
                </a:solidFill>
                <a:effectLst/>
                <a:latin typeface="Montserrat" panose="00000500000000000000" pitchFamily="2" charset="0"/>
              </a:rPr>
              <a:t>Transportation Planning</a:t>
            </a:r>
          </a:p>
          <a:p>
            <a:pPr marL="0" marR="0" fontAlgn="base">
              <a:spcBef>
                <a:spcPts val="0"/>
              </a:spcBef>
              <a:spcAft>
                <a:spcPts val="0"/>
              </a:spcAft>
            </a:pPr>
            <a:r>
              <a:rPr lang="en-US" sz="2400" dirty="0">
                <a:solidFill>
                  <a:schemeClr val="accent5">
                    <a:lumMod val="20000"/>
                    <a:lumOff val="80000"/>
                  </a:schemeClr>
                </a:solidFill>
                <a:latin typeface="Montserrat" panose="00000500000000000000" pitchFamily="2" charset="0"/>
              </a:rPr>
              <a:t>Osceola County</a:t>
            </a:r>
            <a:endParaRPr lang="en-US" sz="2400" dirty="0">
              <a:solidFill>
                <a:schemeClr val="accent5">
                  <a:lumMod val="20000"/>
                  <a:lumOff val="80000"/>
                </a:schemeClr>
              </a:solidFill>
              <a:effectLst/>
              <a:latin typeface="Montserrat" panose="00000500000000000000" pitchFamily="2" charset="0"/>
            </a:endParaRPr>
          </a:p>
          <a:p>
            <a:pPr marL="0" marR="0" fontAlgn="base">
              <a:spcBef>
                <a:spcPts val="0"/>
              </a:spcBef>
              <a:spcAft>
                <a:spcPts val="0"/>
              </a:spcAft>
            </a:pPr>
            <a:r>
              <a:rPr lang="en-US" sz="2400" dirty="0">
                <a:solidFill>
                  <a:schemeClr val="accent5">
                    <a:lumMod val="20000"/>
                    <a:lumOff val="80000"/>
                  </a:schemeClr>
                </a:solidFill>
                <a:effectLst/>
                <a:latin typeface="Montserrat" panose="00000500000000000000" pitchFamily="2" charset="0"/>
              </a:rPr>
              <a:t>Transportation and Transit</a:t>
            </a:r>
          </a:p>
          <a:p>
            <a:pPr marL="0" marR="0" fontAlgn="base">
              <a:spcBef>
                <a:spcPts val="0"/>
              </a:spcBef>
              <a:spcAft>
                <a:spcPts val="0"/>
              </a:spcAft>
            </a:pPr>
            <a:r>
              <a:rPr lang="en-US" sz="2400" dirty="0">
                <a:solidFill>
                  <a:schemeClr val="accent5">
                    <a:lumMod val="20000"/>
                    <a:lumOff val="80000"/>
                  </a:schemeClr>
                </a:solidFill>
                <a:effectLst/>
                <a:latin typeface="Montserrat" panose="00000500000000000000" pitchFamily="2" charset="0"/>
              </a:rPr>
              <a:t>1 Courthouse Square, Suite 3100 </a:t>
            </a:r>
          </a:p>
          <a:p>
            <a:pPr marL="0" marR="0" fontAlgn="base">
              <a:spcBef>
                <a:spcPts val="0"/>
              </a:spcBef>
              <a:spcAft>
                <a:spcPts val="0"/>
              </a:spcAft>
            </a:pPr>
            <a:r>
              <a:rPr lang="en-US" sz="2400" dirty="0">
                <a:solidFill>
                  <a:schemeClr val="accent5">
                    <a:lumMod val="20000"/>
                    <a:lumOff val="80000"/>
                  </a:schemeClr>
                </a:solidFill>
                <a:effectLst/>
                <a:latin typeface="Montserrat" panose="00000500000000000000" pitchFamily="2" charset="0"/>
              </a:rPr>
              <a:t> Kissimmee, FL 34741 </a:t>
            </a:r>
          </a:p>
          <a:p>
            <a:pPr marL="0" marR="0" fontAlgn="base">
              <a:spcBef>
                <a:spcPts val="0"/>
              </a:spcBef>
              <a:spcAft>
                <a:spcPts val="0"/>
              </a:spcAft>
            </a:pPr>
            <a:r>
              <a:rPr lang="en-US" sz="2400" dirty="0">
                <a:solidFill>
                  <a:schemeClr val="accent5">
                    <a:lumMod val="20000"/>
                    <a:lumOff val="80000"/>
                  </a:schemeClr>
                </a:solidFill>
                <a:effectLst/>
                <a:latin typeface="Montserrat" panose="00000500000000000000" pitchFamily="2" charset="0"/>
              </a:rPr>
              <a:t> 407-742-7813</a:t>
            </a:r>
          </a:p>
          <a:p>
            <a:pPr marL="0" marR="0" fontAlgn="base">
              <a:spcBef>
                <a:spcPts val="0"/>
              </a:spcBef>
              <a:spcAft>
                <a:spcPts val="0"/>
              </a:spcAft>
            </a:pPr>
            <a:r>
              <a:rPr lang="en-US" sz="2400" u="sng" dirty="0">
                <a:solidFill>
                  <a:schemeClr val="accent5">
                    <a:lumMod val="20000"/>
                    <a:lumOff val="80000"/>
                  </a:schemeClr>
                </a:solidFill>
                <a:latin typeface="Montserrat" panose="00000500000000000000" pitchFamily="2" charset="0"/>
              </a:rPr>
              <a:t>Joshua.DeVries@Osceola.org</a:t>
            </a:r>
            <a:endParaRPr lang="en-US" sz="2400" dirty="0">
              <a:solidFill>
                <a:schemeClr val="accent5">
                  <a:lumMod val="20000"/>
                  <a:lumOff val="80000"/>
                </a:schemeClr>
              </a:solidFill>
              <a:latin typeface="Montserrat" panose="00000500000000000000" pitchFamily="2" charset="0"/>
            </a:endParaRPr>
          </a:p>
        </p:txBody>
      </p:sp>
      <p:pic>
        <p:nvPicPr>
          <p:cNvPr id="2" name="Recorded Sound">
            <a:hlinkClick r:id="" action="ppaction://media"/>
            <a:extLst>
              <a:ext uri="{FF2B5EF4-FFF2-40B4-BE49-F238E27FC236}">
                <a16:creationId xmlns:a16="http://schemas.microsoft.com/office/drawing/2014/main" id="{50C4C512-9549-AB80-A71B-62A3F8543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558662362"/>
      </p:ext>
    </p:extLst>
  </p:cSld>
  <p:clrMapOvr>
    <a:masterClrMapping/>
  </p:clrMapOvr>
  <mc:AlternateContent xmlns:mc="http://schemas.openxmlformats.org/markup-compatibility/2006" xmlns:p14="http://schemas.microsoft.com/office/powerpoint/2010/main">
    <mc:Choice Requires="p14">
      <p:transition spd="slow" p14:dur="2000" advClick="0" advTm="57000"/>
    </mc:Choice>
    <mc:Fallback xmlns="">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2" objId="13"/>
        <p14:stopEvt time="52548" objId="1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D6DB313-C5E5-144C-A288-EA32DFB967DE}"/>
              </a:ext>
            </a:extLst>
          </p:cNvPr>
          <p:cNvSpPr txBox="1">
            <a:spLocks/>
          </p:cNvSpPr>
          <p:nvPr/>
        </p:nvSpPr>
        <p:spPr>
          <a:xfrm>
            <a:off x="7141028" y="2154337"/>
            <a:ext cx="3483429" cy="1526069"/>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685800" rtl="0" eaLnBrk="1" fontAlgn="auto" latinLnBrk="0" hangingPunct="1">
              <a:lnSpc>
                <a:spcPts val="3500"/>
              </a:lnSpc>
              <a:spcBef>
                <a:spcPct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Montserrat" pitchFamily="2" charset="77"/>
                <a:ea typeface="Trade Gothic Condensed No. 18" charset="0"/>
                <a:cs typeface="Trade Gothic Condensed No. 18" charset="0"/>
              </a:rPr>
              <a:t>Thank you</a:t>
            </a:r>
          </a:p>
        </p:txBody>
      </p:sp>
      <p:pic>
        <p:nvPicPr>
          <p:cNvPr id="3" name="Recorded Sound">
            <a:hlinkClick r:id="" action="ppaction://media"/>
            <a:extLst>
              <a:ext uri="{FF2B5EF4-FFF2-40B4-BE49-F238E27FC236}">
                <a16:creationId xmlns:a16="http://schemas.microsoft.com/office/drawing/2014/main" id="{86AA9AE2-749F-229E-DFF8-B02255C9ED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0725" y="659040"/>
            <a:ext cx="487363" cy="487363"/>
          </a:xfrm>
          <a:prstGeom prst="rect">
            <a:avLst/>
          </a:prstGeom>
        </p:spPr>
      </p:pic>
    </p:spTree>
    <p:extLst>
      <p:ext uri="{BB962C8B-B14F-4D97-AF65-F5344CB8AC3E}">
        <p14:creationId xmlns:p14="http://schemas.microsoft.com/office/powerpoint/2010/main" val="293933814"/>
      </p:ext>
    </p:extLst>
  </p:cSld>
  <p:clrMapOvr>
    <a:masterClrMapping/>
  </p:clrMapOvr>
  <mc:AlternateContent xmlns:mc="http://schemas.openxmlformats.org/markup-compatibility/2006" xmlns:p14="http://schemas.microsoft.com/office/powerpoint/2010/main">
    <mc:Choice Requires="p14">
      <p:transition spd="slow" p14:dur="2000" advTm="14996"/>
    </mc:Choice>
    <mc:Fallback xmlns="">
      <p:transition spd="slow" advTm="14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 objId="3"/>
        <p14:stopEvt time="14216"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alpha val="45000"/>
              </a:schemeClr>
            </a:gs>
            <a:gs pos="46000">
              <a:schemeClr val="accent5">
                <a:lumMod val="95000"/>
                <a:lumOff val="5000"/>
              </a:schemeClr>
            </a:gs>
            <a:gs pos="100000">
              <a:schemeClr val="accent5">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E3240B7-C505-2B52-98C6-B30D9E0F62DE}"/>
              </a:ext>
            </a:extLst>
          </p:cNvPr>
          <p:cNvSpPr/>
          <p:nvPr/>
        </p:nvSpPr>
        <p:spPr>
          <a:xfrm>
            <a:off x="632564" y="1327759"/>
            <a:ext cx="5586609" cy="452431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830A0E-A17C-F339-12E8-C7986AF9C077}"/>
              </a:ext>
            </a:extLst>
          </p:cNvPr>
          <p:cNvSpPr/>
          <p:nvPr/>
        </p:nvSpPr>
        <p:spPr>
          <a:xfrm>
            <a:off x="6363222" y="1327759"/>
            <a:ext cx="5361139" cy="452431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BD8C98-D386-4C92-261A-B4B8837E97CA}"/>
              </a:ext>
            </a:extLst>
          </p:cNvPr>
          <p:cNvSpPr txBox="1"/>
          <p:nvPr/>
        </p:nvSpPr>
        <p:spPr>
          <a:xfrm>
            <a:off x="1259839" y="487680"/>
            <a:ext cx="4514659" cy="584775"/>
          </a:xfrm>
          <a:prstGeom prst="rect">
            <a:avLst/>
          </a:prstGeom>
          <a:noFill/>
        </p:spPr>
        <p:txBody>
          <a:bodyPr wrap="square" rtlCol="0">
            <a:spAutoFit/>
          </a:bodyPr>
          <a:lstStyle/>
          <a:p>
            <a:r>
              <a:rPr lang="en-US" sz="3200" dirty="0">
                <a:latin typeface="Montserrat" panose="00000500000000000000" pitchFamily="2" charset="0"/>
              </a:rPr>
              <a:t>Title VI Compliance</a:t>
            </a:r>
          </a:p>
        </p:txBody>
      </p:sp>
      <p:sp>
        <p:nvSpPr>
          <p:cNvPr id="7" name="TextBox 6">
            <a:extLst>
              <a:ext uri="{FF2B5EF4-FFF2-40B4-BE49-F238E27FC236}">
                <a16:creationId xmlns:a16="http://schemas.microsoft.com/office/drawing/2014/main" id="{36576E11-829E-DDCD-DD8B-837733E4C88D}"/>
              </a:ext>
            </a:extLst>
          </p:cNvPr>
          <p:cNvSpPr txBox="1"/>
          <p:nvPr/>
        </p:nvSpPr>
        <p:spPr>
          <a:xfrm>
            <a:off x="6277629" y="1579953"/>
            <a:ext cx="5361139" cy="3785652"/>
          </a:xfrm>
          <a:prstGeom prst="rect">
            <a:avLst/>
          </a:prstGeom>
          <a:noFill/>
        </p:spPr>
        <p:txBody>
          <a:bodyPr wrap="square" rtlCol="0">
            <a:spAutoFit/>
          </a:bodyPr>
          <a:lstStyle/>
          <a:p>
            <a:endParaRPr lang="en-US" sz="2400" dirty="0">
              <a:solidFill>
                <a:schemeClr val="bg1"/>
              </a:solidFill>
              <a:latin typeface="Montserrat" panose="00000500000000000000" pitchFamily="2" charset="0"/>
            </a:endParaRPr>
          </a:p>
          <a:p>
            <a:pPr algn="ctr"/>
            <a:r>
              <a:rPr lang="en-US" sz="2400" dirty="0">
                <a:solidFill>
                  <a:schemeClr val="bg1"/>
                </a:solidFill>
                <a:latin typeface="Montserrat" panose="00000500000000000000" pitchFamily="2" charset="0"/>
              </a:rPr>
              <a:t>For questions about Title VI, please contact:</a:t>
            </a:r>
          </a:p>
          <a:p>
            <a:pPr algn="ctr"/>
            <a:endParaRPr lang="en-US" sz="2400" dirty="0">
              <a:solidFill>
                <a:schemeClr val="bg1"/>
              </a:solidFill>
              <a:latin typeface="Montserrat" panose="00000500000000000000" pitchFamily="2" charset="0"/>
            </a:endParaRPr>
          </a:p>
          <a:p>
            <a:pPr algn="ctr"/>
            <a:r>
              <a:rPr lang="en-US" sz="2400" dirty="0">
                <a:solidFill>
                  <a:schemeClr val="bg1"/>
                </a:solidFill>
                <a:latin typeface="Montserrat" panose="00000500000000000000" pitchFamily="2" charset="0"/>
              </a:rPr>
              <a:t>Civil Rights Program Coordinator</a:t>
            </a:r>
          </a:p>
          <a:p>
            <a:pPr algn="ctr"/>
            <a:r>
              <a:rPr lang="en-US" sz="2400" dirty="0">
                <a:solidFill>
                  <a:schemeClr val="bg1"/>
                </a:solidFill>
                <a:latin typeface="Montserrat" panose="00000500000000000000" pitchFamily="2" charset="0"/>
              </a:rPr>
              <a:t>1 Courthouse Square, Suite 4200</a:t>
            </a:r>
          </a:p>
          <a:p>
            <a:pPr algn="ctr"/>
            <a:r>
              <a:rPr lang="en-US" sz="2400" dirty="0">
                <a:solidFill>
                  <a:schemeClr val="bg1"/>
                </a:solidFill>
                <a:latin typeface="Montserrat" panose="00000500000000000000" pitchFamily="2" charset="0"/>
              </a:rPr>
              <a:t>Kissimmee, FL 34741</a:t>
            </a:r>
          </a:p>
          <a:p>
            <a:pPr algn="ctr"/>
            <a:r>
              <a:rPr lang="en-US" sz="2400" dirty="0">
                <a:solidFill>
                  <a:schemeClr val="bg1"/>
                </a:solidFill>
                <a:latin typeface="Montserrat" panose="00000500000000000000" pitchFamily="2" charset="0"/>
              </a:rPr>
              <a:t>407-742-1200 or </a:t>
            </a:r>
          </a:p>
          <a:p>
            <a:pPr algn="ctr"/>
            <a:r>
              <a:rPr lang="en-US" sz="2400" dirty="0">
                <a:solidFill>
                  <a:schemeClr val="bg1"/>
                </a:solidFill>
                <a:latin typeface="Montserrat" panose="00000500000000000000" pitchFamily="2" charset="0"/>
              </a:rPr>
              <a:t>TTD: 800-955-8771</a:t>
            </a:r>
          </a:p>
          <a:p>
            <a:pPr algn="ctr"/>
            <a:r>
              <a:rPr lang="en-US" sz="2400" dirty="0">
                <a:solidFill>
                  <a:schemeClr val="bg1"/>
                </a:solidFill>
                <a:latin typeface="Montserrat" panose="00000500000000000000" pitchFamily="2" charset="0"/>
                <a:hlinkClick r:id="rId6">
                  <a:extLst>
                    <a:ext uri="{A12FA001-AC4F-418D-AE19-62706E023703}">
                      <ahyp:hlinkClr xmlns:ahyp="http://schemas.microsoft.com/office/drawing/2018/hyperlinkcolor" val="tx"/>
                    </a:ext>
                  </a:extLst>
                </a:hlinkClick>
              </a:rPr>
              <a:t>ADA.Coordinator@osceola.org</a:t>
            </a:r>
            <a:r>
              <a:rPr lang="en-US" sz="2400" dirty="0">
                <a:solidFill>
                  <a:schemeClr val="bg1"/>
                </a:solidFill>
                <a:latin typeface="Montserrat" panose="00000500000000000000" pitchFamily="2" charset="0"/>
              </a:rPr>
              <a:t> </a:t>
            </a:r>
          </a:p>
        </p:txBody>
      </p:sp>
      <p:sp>
        <p:nvSpPr>
          <p:cNvPr id="11" name="TextBox 10">
            <a:extLst>
              <a:ext uri="{FF2B5EF4-FFF2-40B4-BE49-F238E27FC236}">
                <a16:creationId xmlns:a16="http://schemas.microsoft.com/office/drawing/2014/main" id="{AA541F66-FBF7-CEEF-3374-745B263D1D9B}"/>
              </a:ext>
            </a:extLst>
          </p:cNvPr>
          <p:cNvSpPr txBox="1"/>
          <p:nvPr/>
        </p:nvSpPr>
        <p:spPr>
          <a:xfrm>
            <a:off x="814193" y="1579953"/>
            <a:ext cx="5281807" cy="4431983"/>
          </a:xfrm>
          <a:prstGeom prst="rect">
            <a:avLst/>
          </a:prstGeom>
          <a:noFill/>
        </p:spPr>
        <p:txBody>
          <a:bodyPr wrap="square" rtlCol="0">
            <a:spAutoFit/>
          </a:bodyPr>
          <a:lstStyle/>
          <a:p>
            <a:r>
              <a:rPr lang="en-US" sz="2400" dirty="0">
                <a:solidFill>
                  <a:schemeClr val="bg1"/>
                </a:solidFill>
                <a:latin typeface="Montserrat" panose="00000500000000000000" pitchFamily="2" charset="0"/>
              </a:rPr>
              <a:t>Osceola County values diversity and welcomes input from all interested parties regardless of cultural identity, background, or income level.  Osceola County shall not exclude participation in, deny benefits of, or subject to discrimination anyone on the grounds of race, color, national origin, sex, age, disability, religion, or familial status.</a:t>
            </a:r>
          </a:p>
          <a:p>
            <a:endParaRPr lang="en-US" dirty="0"/>
          </a:p>
        </p:txBody>
      </p:sp>
      <p:pic>
        <p:nvPicPr>
          <p:cNvPr id="27" name="Recorded Sound">
            <a:hlinkClick r:id="" action="ppaction://media"/>
            <a:extLst>
              <a:ext uri="{FF2B5EF4-FFF2-40B4-BE49-F238E27FC236}">
                <a16:creationId xmlns:a16="http://schemas.microsoft.com/office/drawing/2014/main" id="{A937B120-970B-29CD-426F-394E88952E3F}"/>
              </a:ext>
            </a:extLst>
          </p:cNvPr>
          <p:cNvPicPr>
            <a:picLocks noChangeAspect="1"/>
          </p:cNvPicPr>
          <p:nvPr>
            <a:audioFile r:link="rId2"/>
            <p:extLst>
              <p:ext uri="{DAA4B4D4-6D71-4841-9C94-3DE7FCFB9230}">
                <p14:media xmlns:p14="http://schemas.microsoft.com/office/powerpoint/2010/main" r:embed="rId3">
                  <p14:trim end="1539.7959"/>
                </p14:media>
              </p:ext>
            </p:extLst>
          </p:nvPr>
        </p:nvPicPr>
        <p:blipFill>
          <a:blip r:embed="rId7"/>
          <a:stretch>
            <a:fillRect/>
          </a:stretch>
        </p:blipFill>
        <p:spPr>
          <a:xfrm>
            <a:off x="5851525" y="3184525"/>
            <a:ext cx="487363" cy="487363"/>
          </a:xfrm>
          <a:prstGeom prst="rect">
            <a:avLst/>
          </a:prstGeom>
        </p:spPr>
      </p:pic>
    </p:spTree>
    <p:custDataLst>
      <p:tags r:id="rId1"/>
    </p:custDataLst>
    <p:extLst>
      <p:ext uri="{BB962C8B-B14F-4D97-AF65-F5344CB8AC3E}">
        <p14:creationId xmlns:p14="http://schemas.microsoft.com/office/powerpoint/2010/main" val="1550002303"/>
      </p:ext>
    </p:extLst>
  </p:cSld>
  <p:clrMapOvr>
    <a:masterClrMapping/>
  </p:clrMapOvr>
  <mc:AlternateContent xmlns:mc="http://schemas.openxmlformats.org/markup-compatibility/2006" xmlns:p14="http://schemas.microsoft.com/office/powerpoint/2010/main">
    <mc:Choice Requires="p14">
      <p:transition spd="slow" p14:dur="2000" advClick="0" advTm="72600"/>
    </mc:Choice>
    <mc:Fallback xmlns="">
      <p:transition spd="slow" advClick="0" advTm="72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7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extLst>
    <p:ext uri="{E180D4A7-C9FB-4DFB-919C-405C955672EB}">
      <p14:showEvtLst xmlns:p14="http://schemas.microsoft.com/office/powerpoint/2010/main">
        <p14:playEvt time="72" objId="4"/>
        <p14:stopEvt time="33200"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usinesscard&#10;&#10;Description automatically generated">
            <a:extLst>
              <a:ext uri="{FF2B5EF4-FFF2-40B4-BE49-F238E27FC236}">
                <a16:creationId xmlns:a16="http://schemas.microsoft.com/office/drawing/2014/main" id="{6C71A33C-1B16-6F03-AC21-0BE28EB0F8B1}"/>
              </a:ext>
            </a:extLst>
          </p:cNvPr>
          <p:cNvPicPr>
            <a:picLocks noChangeAspect="1"/>
          </p:cNvPicPr>
          <p:nvPr/>
        </p:nvPicPr>
        <p:blipFill rotWithShape="1">
          <a:blip r:embed="rId6"/>
          <a:srcRect l="8800" t="17500" r="7649"/>
          <a:stretch/>
        </p:blipFill>
        <p:spPr>
          <a:xfrm>
            <a:off x="435987" y="1373622"/>
            <a:ext cx="6516890" cy="4633193"/>
          </a:xfrm>
          <a:prstGeom prst="rect">
            <a:avLst/>
          </a:prstGeom>
        </p:spPr>
      </p:pic>
      <p:sp>
        <p:nvSpPr>
          <p:cNvPr id="5" name="TextBox 4">
            <a:extLst>
              <a:ext uri="{FF2B5EF4-FFF2-40B4-BE49-F238E27FC236}">
                <a16:creationId xmlns:a16="http://schemas.microsoft.com/office/drawing/2014/main" id="{C5BD8C98-D386-4C92-261A-B4B8837E97CA}"/>
              </a:ext>
            </a:extLst>
          </p:cNvPr>
          <p:cNvSpPr txBox="1"/>
          <p:nvPr/>
        </p:nvSpPr>
        <p:spPr>
          <a:xfrm>
            <a:off x="1259840" y="487680"/>
            <a:ext cx="4023360" cy="584775"/>
          </a:xfrm>
          <a:prstGeom prst="rect">
            <a:avLst/>
          </a:prstGeom>
          <a:noFill/>
        </p:spPr>
        <p:txBody>
          <a:bodyPr wrap="square" rtlCol="0">
            <a:spAutoFit/>
          </a:bodyPr>
          <a:lstStyle/>
          <a:p>
            <a:r>
              <a:rPr lang="en-US" sz="3200" dirty="0">
                <a:latin typeface="Montserrat" panose="00000500000000000000" pitchFamily="2" charset="0"/>
              </a:rPr>
              <a:t>More About SEATS</a:t>
            </a:r>
          </a:p>
        </p:txBody>
      </p:sp>
      <p:grpSp>
        <p:nvGrpSpPr>
          <p:cNvPr id="22" name="Group 21">
            <a:extLst>
              <a:ext uri="{FF2B5EF4-FFF2-40B4-BE49-F238E27FC236}">
                <a16:creationId xmlns:a16="http://schemas.microsoft.com/office/drawing/2014/main" id="{23EA5175-C142-AB7F-9E3D-FA74B4FE0FBF}"/>
              </a:ext>
            </a:extLst>
          </p:cNvPr>
          <p:cNvGrpSpPr/>
          <p:nvPr/>
        </p:nvGrpSpPr>
        <p:grpSpPr>
          <a:xfrm>
            <a:off x="6593900" y="1373622"/>
            <a:ext cx="4516805" cy="717956"/>
            <a:chOff x="6150984" y="1373622"/>
            <a:chExt cx="4516805" cy="717956"/>
          </a:xfrm>
        </p:grpSpPr>
        <p:sp>
          <p:nvSpPr>
            <p:cNvPr id="10" name="Freeform: Shape 9">
              <a:extLst>
                <a:ext uri="{FF2B5EF4-FFF2-40B4-BE49-F238E27FC236}">
                  <a16:creationId xmlns:a16="http://schemas.microsoft.com/office/drawing/2014/main" id="{7F0A7114-329C-B182-7245-5CB323976D29}"/>
                </a:ext>
              </a:extLst>
            </p:cNvPr>
            <p:cNvSpPr/>
            <p:nvPr/>
          </p:nvSpPr>
          <p:spPr>
            <a:xfrm>
              <a:off x="6509961" y="1373622"/>
              <a:ext cx="4157828" cy="717956"/>
            </a:xfrm>
            <a:custGeom>
              <a:avLst/>
              <a:gdLst>
                <a:gd name="connsiteX0" fmla="*/ 0 w 4157828"/>
                <a:gd name="connsiteY0" fmla="*/ 0 h 717954"/>
                <a:gd name="connsiteX1" fmla="*/ 3798851 w 4157828"/>
                <a:gd name="connsiteY1" fmla="*/ 0 h 717954"/>
                <a:gd name="connsiteX2" fmla="*/ 4157828 w 4157828"/>
                <a:gd name="connsiteY2" fmla="*/ 358977 h 717954"/>
                <a:gd name="connsiteX3" fmla="*/ 3798851 w 4157828"/>
                <a:gd name="connsiteY3" fmla="*/ 717954 h 717954"/>
                <a:gd name="connsiteX4" fmla="*/ 0 w 4157828"/>
                <a:gd name="connsiteY4" fmla="*/ 717954 h 717954"/>
                <a:gd name="connsiteX5" fmla="*/ 0 w 4157828"/>
                <a:gd name="connsiteY5" fmla="*/ 0 h 71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828" h="717954">
                  <a:moveTo>
                    <a:pt x="4157828" y="717953"/>
                  </a:moveTo>
                  <a:lnTo>
                    <a:pt x="358977" y="717953"/>
                  </a:lnTo>
                  <a:lnTo>
                    <a:pt x="0" y="358977"/>
                  </a:lnTo>
                  <a:lnTo>
                    <a:pt x="358977" y="1"/>
                  </a:lnTo>
                  <a:lnTo>
                    <a:pt x="4157828" y="1"/>
                  </a:lnTo>
                  <a:lnTo>
                    <a:pt x="4157828" y="717953"/>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496086"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dirty="0"/>
                <a:t>Evaluate transportation network</a:t>
              </a:r>
            </a:p>
          </p:txBody>
        </p:sp>
        <p:sp>
          <p:nvSpPr>
            <p:cNvPr id="12" name="Oval 11" descr="Target outline">
              <a:extLst>
                <a:ext uri="{FF2B5EF4-FFF2-40B4-BE49-F238E27FC236}">
                  <a16:creationId xmlns:a16="http://schemas.microsoft.com/office/drawing/2014/main" id="{CB6B585D-624D-83E1-7B41-5938F3901D2B}"/>
                </a:ext>
              </a:extLst>
            </p:cNvPr>
            <p:cNvSpPr/>
            <p:nvPr/>
          </p:nvSpPr>
          <p:spPr>
            <a:xfrm>
              <a:off x="6150984" y="1373623"/>
              <a:ext cx="717954" cy="717954"/>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2">
                <a:hueOff val="0"/>
                <a:satOff val="0"/>
                <a:lumOff val="0"/>
                <a:alphaOff val="0"/>
              </a:schemeClr>
            </a:lnRef>
            <a:fillRef idx="1">
              <a:scrgbClr r="0" g="0" b="0"/>
            </a:fillRef>
            <a:effectRef idx="1">
              <a:schemeClr val="dk2">
                <a:tint val="50000"/>
                <a:hueOff val="0"/>
                <a:satOff val="0"/>
                <a:lumOff val="0"/>
                <a:alphaOff val="0"/>
              </a:schemeClr>
            </a:effectRef>
            <a:fontRef idx="minor">
              <a:schemeClr val="lt2">
                <a:hueOff val="0"/>
                <a:satOff val="0"/>
                <a:lumOff val="0"/>
                <a:alphaOff val="0"/>
              </a:schemeClr>
            </a:fontRef>
          </p:style>
        </p:sp>
      </p:grpSp>
      <p:grpSp>
        <p:nvGrpSpPr>
          <p:cNvPr id="23" name="Group 22">
            <a:extLst>
              <a:ext uri="{FF2B5EF4-FFF2-40B4-BE49-F238E27FC236}">
                <a16:creationId xmlns:a16="http://schemas.microsoft.com/office/drawing/2014/main" id="{A39D66BD-113A-E451-FECC-BDA50F88BF01}"/>
              </a:ext>
            </a:extLst>
          </p:cNvPr>
          <p:cNvGrpSpPr/>
          <p:nvPr/>
        </p:nvGrpSpPr>
        <p:grpSpPr>
          <a:xfrm>
            <a:off x="6593900" y="2305891"/>
            <a:ext cx="4516805" cy="717956"/>
            <a:chOff x="6150984" y="2305891"/>
            <a:chExt cx="4516805" cy="717956"/>
          </a:xfrm>
        </p:grpSpPr>
        <p:sp>
          <p:nvSpPr>
            <p:cNvPr id="14" name="Freeform: Shape 13">
              <a:extLst>
                <a:ext uri="{FF2B5EF4-FFF2-40B4-BE49-F238E27FC236}">
                  <a16:creationId xmlns:a16="http://schemas.microsoft.com/office/drawing/2014/main" id="{D034EDA8-0404-04B5-A95B-87C5BFF622E8}"/>
                </a:ext>
              </a:extLst>
            </p:cNvPr>
            <p:cNvSpPr/>
            <p:nvPr/>
          </p:nvSpPr>
          <p:spPr>
            <a:xfrm>
              <a:off x="6509961" y="2305891"/>
              <a:ext cx="4157828" cy="717956"/>
            </a:xfrm>
            <a:custGeom>
              <a:avLst/>
              <a:gdLst>
                <a:gd name="connsiteX0" fmla="*/ 0 w 4157828"/>
                <a:gd name="connsiteY0" fmla="*/ 0 h 717954"/>
                <a:gd name="connsiteX1" fmla="*/ 3798851 w 4157828"/>
                <a:gd name="connsiteY1" fmla="*/ 0 h 717954"/>
                <a:gd name="connsiteX2" fmla="*/ 4157828 w 4157828"/>
                <a:gd name="connsiteY2" fmla="*/ 358977 h 717954"/>
                <a:gd name="connsiteX3" fmla="*/ 3798851 w 4157828"/>
                <a:gd name="connsiteY3" fmla="*/ 717954 h 717954"/>
                <a:gd name="connsiteX4" fmla="*/ 0 w 4157828"/>
                <a:gd name="connsiteY4" fmla="*/ 717954 h 717954"/>
                <a:gd name="connsiteX5" fmla="*/ 0 w 4157828"/>
                <a:gd name="connsiteY5" fmla="*/ 0 h 71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828" h="717954">
                  <a:moveTo>
                    <a:pt x="4157828" y="717953"/>
                  </a:moveTo>
                  <a:lnTo>
                    <a:pt x="358977" y="717953"/>
                  </a:lnTo>
                  <a:lnTo>
                    <a:pt x="0" y="358977"/>
                  </a:lnTo>
                  <a:lnTo>
                    <a:pt x="358977" y="1"/>
                  </a:lnTo>
                  <a:lnTo>
                    <a:pt x="4157828" y="1"/>
                  </a:lnTo>
                  <a:lnTo>
                    <a:pt x="4157828" y="717953"/>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496086"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Identify impact to the network</a:t>
              </a:r>
            </a:p>
          </p:txBody>
        </p:sp>
        <p:sp>
          <p:nvSpPr>
            <p:cNvPr id="15" name="Oval 14" descr="Blueprint outline">
              <a:extLst>
                <a:ext uri="{FF2B5EF4-FFF2-40B4-BE49-F238E27FC236}">
                  <a16:creationId xmlns:a16="http://schemas.microsoft.com/office/drawing/2014/main" id="{EFBD8D50-7C27-575F-10EA-1C5C6A0124B9}"/>
                </a:ext>
              </a:extLst>
            </p:cNvPr>
            <p:cNvSpPr/>
            <p:nvPr/>
          </p:nvSpPr>
          <p:spPr>
            <a:xfrm>
              <a:off x="6150984" y="2305892"/>
              <a:ext cx="717954" cy="717954"/>
            </a:xfrm>
            <a:prstGeom prst="ellipse">
              <a:avLst/>
            </a:prstGeom>
            <a: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2">
                <a:hueOff val="0"/>
                <a:satOff val="0"/>
                <a:lumOff val="0"/>
                <a:alphaOff val="0"/>
              </a:schemeClr>
            </a:lnRef>
            <a:fillRef idx="1">
              <a:scrgbClr r="0" g="0" b="0"/>
            </a:fillRef>
            <a:effectRef idx="1">
              <a:schemeClr val="dk2">
                <a:tint val="50000"/>
                <a:hueOff val="0"/>
                <a:satOff val="0"/>
                <a:lumOff val="0"/>
                <a:alphaOff val="0"/>
              </a:schemeClr>
            </a:effectRef>
            <a:fontRef idx="minor">
              <a:schemeClr val="lt2">
                <a:hueOff val="0"/>
                <a:satOff val="0"/>
                <a:lumOff val="0"/>
                <a:alphaOff val="0"/>
              </a:schemeClr>
            </a:fontRef>
          </p:style>
        </p:sp>
      </p:grpSp>
      <p:grpSp>
        <p:nvGrpSpPr>
          <p:cNvPr id="24" name="Group 23">
            <a:extLst>
              <a:ext uri="{FF2B5EF4-FFF2-40B4-BE49-F238E27FC236}">
                <a16:creationId xmlns:a16="http://schemas.microsoft.com/office/drawing/2014/main" id="{698A2B0C-5DBF-1D24-231F-05055A29686A}"/>
              </a:ext>
            </a:extLst>
          </p:cNvPr>
          <p:cNvGrpSpPr/>
          <p:nvPr/>
        </p:nvGrpSpPr>
        <p:grpSpPr>
          <a:xfrm>
            <a:off x="6593900" y="3238160"/>
            <a:ext cx="4516805" cy="717955"/>
            <a:chOff x="6150984" y="3238160"/>
            <a:chExt cx="4516805" cy="717955"/>
          </a:xfrm>
        </p:grpSpPr>
        <p:sp>
          <p:nvSpPr>
            <p:cNvPr id="16" name="Freeform: Shape 15">
              <a:extLst>
                <a:ext uri="{FF2B5EF4-FFF2-40B4-BE49-F238E27FC236}">
                  <a16:creationId xmlns:a16="http://schemas.microsoft.com/office/drawing/2014/main" id="{443A37C0-1573-2AE2-A09D-B164F76471D0}"/>
                </a:ext>
              </a:extLst>
            </p:cNvPr>
            <p:cNvSpPr/>
            <p:nvPr/>
          </p:nvSpPr>
          <p:spPr>
            <a:xfrm>
              <a:off x="6509961" y="3238160"/>
              <a:ext cx="4157828" cy="717955"/>
            </a:xfrm>
            <a:custGeom>
              <a:avLst/>
              <a:gdLst>
                <a:gd name="connsiteX0" fmla="*/ 0 w 4157828"/>
                <a:gd name="connsiteY0" fmla="*/ 0 h 717954"/>
                <a:gd name="connsiteX1" fmla="*/ 3798851 w 4157828"/>
                <a:gd name="connsiteY1" fmla="*/ 0 h 717954"/>
                <a:gd name="connsiteX2" fmla="*/ 4157828 w 4157828"/>
                <a:gd name="connsiteY2" fmla="*/ 358977 h 717954"/>
                <a:gd name="connsiteX3" fmla="*/ 3798851 w 4157828"/>
                <a:gd name="connsiteY3" fmla="*/ 717954 h 717954"/>
                <a:gd name="connsiteX4" fmla="*/ 0 w 4157828"/>
                <a:gd name="connsiteY4" fmla="*/ 717954 h 717954"/>
                <a:gd name="connsiteX5" fmla="*/ 0 w 4157828"/>
                <a:gd name="connsiteY5" fmla="*/ 0 h 71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828" h="717954">
                  <a:moveTo>
                    <a:pt x="4157828" y="717953"/>
                  </a:moveTo>
                  <a:lnTo>
                    <a:pt x="358977" y="717953"/>
                  </a:lnTo>
                  <a:lnTo>
                    <a:pt x="0" y="358977"/>
                  </a:lnTo>
                  <a:lnTo>
                    <a:pt x="358977" y="1"/>
                  </a:lnTo>
                  <a:lnTo>
                    <a:pt x="4157828" y="1"/>
                  </a:lnTo>
                  <a:lnTo>
                    <a:pt x="4157828" y="717953"/>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496086"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Identify number of lanes needed</a:t>
              </a:r>
            </a:p>
          </p:txBody>
        </p:sp>
        <p:sp>
          <p:nvSpPr>
            <p:cNvPr id="17" name="Oval 16" descr="Ear outline">
              <a:extLst>
                <a:ext uri="{FF2B5EF4-FFF2-40B4-BE49-F238E27FC236}">
                  <a16:creationId xmlns:a16="http://schemas.microsoft.com/office/drawing/2014/main" id="{63FB1561-3638-52FD-C77D-5D2C842E8CF8}"/>
                </a:ext>
              </a:extLst>
            </p:cNvPr>
            <p:cNvSpPr/>
            <p:nvPr/>
          </p:nvSpPr>
          <p:spPr>
            <a:xfrm>
              <a:off x="6150984" y="3238161"/>
              <a:ext cx="717954" cy="717954"/>
            </a:xfrm>
            <a:prstGeom prst="ellipse">
              <a:avLst/>
            </a:prstGeom>
            <a: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2">
                <a:hueOff val="0"/>
                <a:satOff val="0"/>
                <a:lumOff val="0"/>
                <a:alphaOff val="0"/>
              </a:schemeClr>
            </a:lnRef>
            <a:fillRef idx="1">
              <a:scrgbClr r="0" g="0" b="0"/>
            </a:fillRef>
            <a:effectRef idx="1">
              <a:schemeClr val="dk2">
                <a:tint val="50000"/>
                <a:hueOff val="0"/>
                <a:satOff val="0"/>
                <a:lumOff val="0"/>
                <a:alphaOff val="0"/>
              </a:schemeClr>
            </a:effectRef>
            <a:fontRef idx="minor">
              <a:schemeClr val="lt2">
                <a:hueOff val="0"/>
                <a:satOff val="0"/>
                <a:lumOff val="0"/>
                <a:alphaOff val="0"/>
              </a:schemeClr>
            </a:fontRef>
          </p:style>
        </p:sp>
      </p:grpSp>
      <p:grpSp>
        <p:nvGrpSpPr>
          <p:cNvPr id="25" name="Group 24">
            <a:extLst>
              <a:ext uri="{FF2B5EF4-FFF2-40B4-BE49-F238E27FC236}">
                <a16:creationId xmlns:a16="http://schemas.microsoft.com/office/drawing/2014/main" id="{89E7F516-436E-7520-6920-88F6D4C04082}"/>
              </a:ext>
            </a:extLst>
          </p:cNvPr>
          <p:cNvGrpSpPr/>
          <p:nvPr/>
        </p:nvGrpSpPr>
        <p:grpSpPr>
          <a:xfrm>
            <a:off x="6593900" y="4170430"/>
            <a:ext cx="4516805" cy="717955"/>
            <a:chOff x="6150984" y="4170430"/>
            <a:chExt cx="4516805" cy="717955"/>
          </a:xfrm>
        </p:grpSpPr>
        <p:sp>
          <p:nvSpPr>
            <p:cNvPr id="18" name="Freeform: Shape 17">
              <a:extLst>
                <a:ext uri="{FF2B5EF4-FFF2-40B4-BE49-F238E27FC236}">
                  <a16:creationId xmlns:a16="http://schemas.microsoft.com/office/drawing/2014/main" id="{1AF8C2FF-AF49-9F81-FF95-1E691839E4E4}"/>
                </a:ext>
              </a:extLst>
            </p:cNvPr>
            <p:cNvSpPr/>
            <p:nvPr/>
          </p:nvSpPr>
          <p:spPr>
            <a:xfrm>
              <a:off x="6509961" y="4170430"/>
              <a:ext cx="4157828" cy="717955"/>
            </a:xfrm>
            <a:custGeom>
              <a:avLst/>
              <a:gdLst>
                <a:gd name="connsiteX0" fmla="*/ 0 w 4157828"/>
                <a:gd name="connsiteY0" fmla="*/ 0 h 717954"/>
                <a:gd name="connsiteX1" fmla="*/ 3798851 w 4157828"/>
                <a:gd name="connsiteY1" fmla="*/ 0 h 717954"/>
                <a:gd name="connsiteX2" fmla="*/ 4157828 w 4157828"/>
                <a:gd name="connsiteY2" fmla="*/ 358977 h 717954"/>
                <a:gd name="connsiteX3" fmla="*/ 3798851 w 4157828"/>
                <a:gd name="connsiteY3" fmla="*/ 717954 h 717954"/>
                <a:gd name="connsiteX4" fmla="*/ 0 w 4157828"/>
                <a:gd name="connsiteY4" fmla="*/ 717954 h 717954"/>
                <a:gd name="connsiteX5" fmla="*/ 0 w 4157828"/>
                <a:gd name="connsiteY5" fmla="*/ 0 h 71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828" h="717954">
                  <a:moveTo>
                    <a:pt x="4157828" y="717953"/>
                  </a:moveTo>
                  <a:lnTo>
                    <a:pt x="358977" y="717953"/>
                  </a:lnTo>
                  <a:lnTo>
                    <a:pt x="0" y="358977"/>
                  </a:lnTo>
                  <a:lnTo>
                    <a:pt x="358977" y="1"/>
                  </a:lnTo>
                  <a:lnTo>
                    <a:pt x="4157828" y="1"/>
                  </a:lnTo>
                  <a:lnTo>
                    <a:pt x="4157828" y="717953"/>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496086"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Identify timing and phasing of needed improvements</a:t>
              </a:r>
            </a:p>
          </p:txBody>
        </p:sp>
        <p:sp>
          <p:nvSpPr>
            <p:cNvPr id="19" name="Oval 18" descr="Ear outline">
              <a:extLst>
                <a:ext uri="{FF2B5EF4-FFF2-40B4-BE49-F238E27FC236}">
                  <a16:creationId xmlns:a16="http://schemas.microsoft.com/office/drawing/2014/main" id="{FEF9B5CF-F04C-0DC9-6F86-8151624D4A08}"/>
                </a:ext>
              </a:extLst>
            </p:cNvPr>
            <p:cNvSpPr/>
            <p:nvPr/>
          </p:nvSpPr>
          <p:spPr>
            <a:xfrm>
              <a:off x="6150984" y="4170431"/>
              <a:ext cx="717954" cy="717954"/>
            </a:xfrm>
            <a:prstGeom prst="ellipse">
              <a:avLst/>
            </a:prstGeom>
            <a: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2">
                <a:hueOff val="0"/>
                <a:satOff val="0"/>
                <a:lumOff val="0"/>
                <a:alphaOff val="0"/>
              </a:schemeClr>
            </a:lnRef>
            <a:fillRef idx="1">
              <a:scrgbClr r="0" g="0" b="0"/>
            </a:fillRef>
            <a:effectRef idx="1">
              <a:schemeClr val="dk2">
                <a:tint val="50000"/>
                <a:hueOff val="0"/>
                <a:satOff val="0"/>
                <a:lumOff val="0"/>
                <a:alphaOff val="0"/>
              </a:schemeClr>
            </a:effectRef>
            <a:fontRef idx="minor">
              <a:schemeClr val="lt2">
                <a:hueOff val="0"/>
                <a:satOff val="0"/>
                <a:lumOff val="0"/>
                <a:alphaOff val="0"/>
              </a:schemeClr>
            </a:fontRef>
          </p:style>
        </p:sp>
      </p:grpSp>
      <p:grpSp>
        <p:nvGrpSpPr>
          <p:cNvPr id="26" name="Group 25">
            <a:extLst>
              <a:ext uri="{FF2B5EF4-FFF2-40B4-BE49-F238E27FC236}">
                <a16:creationId xmlns:a16="http://schemas.microsoft.com/office/drawing/2014/main" id="{36610957-E928-5446-1D47-AAED5C50AACC}"/>
              </a:ext>
            </a:extLst>
          </p:cNvPr>
          <p:cNvGrpSpPr/>
          <p:nvPr/>
        </p:nvGrpSpPr>
        <p:grpSpPr>
          <a:xfrm>
            <a:off x="6593900" y="5102699"/>
            <a:ext cx="4516805" cy="717955"/>
            <a:chOff x="6150984" y="5102699"/>
            <a:chExt cx="4516805" cy="717955"/>
          </a:xfrm>
        </p:grpSpPr>
        <p:sp>
          <p:nvSpPr>
            <p:cNvPr id="20" name="Freeform: Shape 19">
              <a:extLst>
                <a:ext uri="{FF2B5EF4-FFF2-40B4-BE49-F238E27FC236}">
                  <a16:creationId xmlns:a16="http://schemas.microsoft.com/office/drawing/2014/main" id="{4E3038A8-3B38-236A-D043-2485BD6D0EB8}"/>
                </a:ext>
              </a:extLst>
            </p:cNvPr>
            <p:cNvSpPr/>
            <p:nvPr/>
          </p:nvSpPr>
          <p:spPr>
            <a:xfrm>
              <a:off x="6509961" y="5102699"/>
              <a:ext cx="4157828" cy="717955"/>
            </a:xfrm>
            <a:custGeom>
              <a:avLst/>
              <a:gdLst>
                <a:gd name="connsiteX0" fmla="*/ 0 w 4157828"/>
                <a:gd name="connsiteY0" fmla="*/ 0 h 717954"/>
                <a:gd name="connsiteX1" fmla="*/ 3798851 w 4157828"/>
                <a:gd name="connsiteY1" fmla="*/ 0 h 717954"/>
                <a:gd name="connsiteX2" fmla="*/ 4157828 w 4157828"/>
                <a:gd name="connsiteY2" fmla="*/ 358977 h 717954"/>
                <a:gd name="connsiteX3" fmla="*/ 3798851 w 4157828"/>
                <a:gd name="connsiteY3" fmla="*/ 717954 h 717954"/>
                <a:gd name="connsiteX4" fmla="*/ 0 w 4157828"/>
                <a:gd name="connsiteY4" fmla="*/ 717954 h 717954"/>
                <a:gd name="connsiteX5" fmla="*/ 0 w 4157828"/>
                <a:gd name="connsiteY5" fmla="*/ 0 h 71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7828" h="717954">
                  <a:moveTo>
                    <a:pt x="4157828" y="717953"/>
                  </a:moveTo>
                  <a:lnTo>
                    <a:pt x="358977" y="717953"/>
                  </a:lnTo>
                  <a:lnTo>
                    <a:pt x="0" y="358977"/>
                  </a:lnTo>
                  <a:lnTo>
                    <a:pt x="358977" y="1"/>
                  </a:lnTo>
                  <a:lnTo>
                    <a:pt x="4157828" y="1"/>
                  </a:lnTo>
                  <a:lnTo>
                    <a:pt x="4157828" y="717953"/>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496086"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Impact on specific               roadway segments</a:t>
              </a:r>
            </a:p>
          </p:txBody>
        </p:sp>
        <p:sp>
          <p:nvSpPr>
            <p:cNvPr id="21" name="Oval 20" descr="Ear outline">
              <a:extLst>
                <a:ext uri="{FF2B5EF4-FFF2-40B4-BE49-F238E27FC236}">
                  <a16:creationId xmlns:a16="http://schemas.microsoft.com/office/drawing/2014/main" id="{A83B52C5-2D53-F131-E866-1309A699AE80}"/>
                </a:ext>
              </a:extLst>
            </p:cNvPr>
            <p:cNvSpPr/>
            <p:nvPr/>
          </p:nvSpPr>
          <p:spPr>
            <a:xfrm>
              <a:off x="6150984" y="5102700"/>
              <a:ext cx="717954" cy="717954"/>
            </a:xfrm>
            <a:prstGeom prst="ellipse">
              <a:avLst/>
            </a:prstGeom>
            <a: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2">
                <a:hueOff val="0"/>
                <a:satOff val="0"/>
                <a:lumOff val="0"/>
                <a:alphaOff val="0"/>
              </a:schemeClr>
            </a:lnRef>
            <a:fillRef idx="1">
              <a:scrgbClr r="0" g="0" b="0"/>
            </a:fillRef>
            <a:effectRef idx="1">
              <a:schemeClr val="dk2">
                <a:tint val="50000"/>
                <a:hueOff val="0"/>
                <a:satOff val="0"/>
                <a:lumOff val="0"/>
                <a:alphaOff val="0"/>
              </a:schemeClr>
            </a:effectRef>
            <a:fontRef idx="minor">
              <a:schemeClr val="lt2">
                <a:hueOff val="0"/>
                <a:satOff val="0"/>
                <a:lumOff val="0"/>
                <a:alphaOff val="0"/>
              </a:schemeClr>
            </a:fontRef>
          </p:style>
        </p:sp>
      </p:grpSp>
      <p:pic>
        <p:nvPicPr>
          <p:cNvPr id="4" name="Recorded Sound">
            <a:hlinkClick r:id="" action="ppaction://media"/>
            <a:extLst>
              <a:ext uri="{FF2B5EF4-FFF2-40B4-BE49-F238E27FC236}">
                <a16:creationId xmlns:a16="http://schemas.microsoft.com/office/drawing/2014/main" id="{85CACD6D-4D6C-30F8-F85F-3A77D198F15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01210" y="243998"/>
            <a:ext cx="487363" cy="487363"/>
          </a:xfrm>
          <a:prstGeom prst="rect">
            <a:avLst/>
          </a:prstGeom>
        </p:spPr>
      </p:pic>
    </p:spTree>
    <p:custDataLst>
      <p:tags r:id="rId1"/>
    </p:custDataLst>
    <p:extLst>
      <p:ext uri="{BB962C8B-B14F-4D97-AF65-F5344CB8AC3E}">
        <p14:creationId xmlns:p14="http://schemas.microsoft.com/office/powerpoint/2010/main" val="157624726"/>
      </p:ext>
    </p:extLst>
  </p:cSld>
  <p:clrMapOvr>
    <a:masterClrMapping/>
  </p:clrMapOvr>
  <mc:AlternateContent xmlns:mc="http://schemas.openxmlformats.org/markup-compatibility/2006" xmlns:p14="http://schemas.microsoft.com/office/powerpoint/2010/main">
    <mc:Choice Requires="p14">
      <p:transition spd="slow" p14:dur="2000" advTm="33366"/>
    </mc:Choice>
    <mc:Fallback xmlns="">
      <p:transition spd="slow" advTm="3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9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2" objId="4"/>
        <p14:stopEvt time="33200"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FE1692-DDF9-E51A-73E5-F542474F9B21}"/>
              </a:ext>
            </a:extLst>
          </p:cNvPr>
          <p:cNvSpPr/>
          <p:nvPr/>
        </p:nvSpPr>
        <p:spPr>
          <a:xfrm>
            <a:off x="9029700" y="5472113"/>
            <a:ext cx="2971800" cy="1385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845BAF79-EA31-E0CD-7253-DEC57AEC0650}"/>
              </a:ext>
            </a:extLst>
          </p:cNvPr>
          <p:cNvPicPr>
            <a:picLocks noChangeAspect="1"/>
          </p:cNvPicPr>
          <p:nvPr/>
        </p:nvPicPr>
        <p:blipFill>
          <a:blip r:embed="rId5"/>
          <a:stretch>
            <a:fillRect/>
          </a:stretch>
        </p:blipFill>
        <p:spPr>
          <a:xfrm>
            <a:off x="1296662" y="110813"/>
            <a:ext cx="9598676" cy="6747187"/>
          </a:xfrm>
          <a:prstGeom prst="rect">
            <a:avLst/>
          </a:prstGeo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3F020241-57CC-4145-9343-65EAE0489858}"/>
              </a:ext>
            </a:extLst>
          </p:cNvPr>
          <p:cNvSpPr txBox="1">
            <a:spLocks/>
          </p:cNvSpPr>
          <p:nvPr/>
        </p:nvSpPr>
        <p:spPr>
          <a:xfrm>
            <a:off x="1296662" y="90572"/>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Mixed-Use District (MXD) History</a:t>
            </a:r>
          </a:p>
          <a:p>
            <a:pPr algn="l">
              <a:lnSpc>
                <a:spcPts val="1800"/>
              </a:lnSpc>
            </a:pPr>
            <a:r>
              <a:rPr lang="en-US" sz="1400" b="1" dirty="0">
                <a:solidFill>
                  <a:srgbClr val="347ABC"/>
                </a:solidFill>
                <a:latin typeface="Montserrat" pitchFamily="2" charset="77"/>
                <a:ea typeface="Trade Gothic Condensed No. 18" charset="0"/>
                <a:cs typeface="Trade Gothic Condensed No. 18" charset="0"/>
              </a:rPr>
              <a:t> Conceptual Master Plans</a:t>
            </a:r>
          </a:p>
        </p:txBody>
      </p:sp>
      <p:pic>
        <p:nvPicPr>
          <p:cNvPr id="3" name="Recorded Sound">
            <a:hlinkClick r:id="" action="ppaction://media"/>
            <a:extLst>
              <a:ext uri="{FF2B5EF4-FFF2-40B4-BE49-F238E27FC236}">
                <a16:creationId xmlns:a16="http://schemas.microsoft.com/office/drawing/2014/main" id="{A385E7B2-BCF1-71B1-B058-F9D711BB4E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9696" y="463097"/>
            <a:ext cx="487363" cy="487363"/>
          </a:xfrm>
          <a:prstGeom prst="rect">
            <a:avLst/>
          </a:prstGeom>
        </p:spPr>
      </p:pic>
    </p:spTree>
    <p:extLst>
      <p:ext uri="{BB962C8B-B14F-4D97-AF65-F5344CB8AC3E}">
        <p14:creationId xmlns:p14="http://schemas.microsoft.com/office/powerpoint/2010/main" val="850321294"/>
      </p:ext>
    </p:extLst>
  </p:cSld>
  <p:clrMapOvr>
    <a:masterClrMapping/>
  </p:clrMapOvr>
  <mc:AlternateContent xmlns:mc="http://schemas.openxmlformats.org/markup-compatibility/2006" xmlns:p14="http://schemas.microsoft.com/office/powerpoint/2010/main">
    <mc:Choice Requires="p14">
      <p:transition spd="slow" p14:dur="2000" advTm="51728"/>
    </mc:Choice>
    <mc:Fallback xmlns="">
      <p:transition spd="slow" advTm="5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3" objId="3"/>
        <p14:stopEvt time="51297"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21DFB19-F87F-BDD1-5B58-743FDD9683B1}"/>
              </a:ext>
            </a:extLst>
          </p:cNvPr>
          <p:cNvPicPr>
            <a:picLocks noChangeAspect="1"/>
          </p:cNvPicPr>
          <p:nvPr/>
        </p:nvPicPr>
        <p:blipFill>
          <a:blip r:embed="rId6"/>
          <a:stretch>
            <a:fillRect/>
          </a:stretch>
        </p:blipFill>
        <p:spPr>
          <a:xfrm>
            <a:off x="0" y="-1"/>
            <a:ext cx="9802333" cy="6857998"/>
          </a:xfrm>
          <a:prstGeom prst="rect">
            <a:avLst/>
          </a:prstGeom>
        </p:spPr>
      </p:pic>
      <p:sp>
        <p:nvSpPr>
          <p:cNvPr id="5" name="Content Placeholder 4">
            <a:extLst>
              <a:ext uri="{FF2B5EF4-FFF2-40B4-BE49-F238E27FC236}">
                <a16:creationId xmlns:a16="http://schemas.microsoft.com/office/drawing/2014/main" id="{8E487FAE-D583-ED4E-92DD-2B3127595405}"/>
              </a:ext>
            </a:extLst>
          </p:cNvPr>
          <p:cNvSpPr txBox="1">
            <a:spLocks/>
          </p:cNvSpPr>
          <p:nvPr/>
        </p:nvSpPr>
        <p:spPr>
          <a:xfrm>
            <a:off x="8103625" y="3206044"/>
            <a:ext cx="3965927" cy="3491019"/>
          </a:xfrm>
          <a:prstGeom prst="rect">
            <a:avLst/>
          </a:prstGeom>
          <a:solidFill>
            <a:schemeClr val="bg1"/>
          </a:solidFill>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defTabSz="914400"/>
            <a:r>
              <a:rPr lang="en-US" sz="2000" b="1" dirty="0"/>
              <a:t>Approach: </a:t>
            </a:r>
          </a:p>
          <a:p>
            <a:pPr algn="l" defTabSz="914400"/>
            <a:r>
              <a:rPr lang="en-US" sz="2000" dirty="0"/>
              <a:t>Evaluate the existing and projected traffic on the SEATS Roadway Network:</a:t>
            </a:r>
          </a:p>
          <a:p>
            <a:pPr marL="285750" indent="-285750" algn="l" defTabSz="914400">
              <a:buFont typeface="Arial" panose="020B0604020202020204" pitchFamily="34" charset="0"/>
              <a:buChar char="•"/>
            </a:pPr>
            <a:r>
              <a:rPr lang="en-US" sz="2000" dirty="0"/>
              <a:t>Evaluate a detailed 2045 buildout of the SEATS developments</a:t>
            </a:r>
          </a:p>
          <a:p>
            <a:pPr marL="285750" indent="-285750" algn="l" defTabSz="914400">
              <a:buFont typeface="Arial" panose="020B0604020202020204" pitchFamily="34" charset="0"/>
              <a:buChar char="•"/>
            </a:pPr>
            <a:r>
              <a:rPr lang="en-US" sz="2000" dirty="0"/>
              <a:t>Update of the roadway network based on best available data</a:t>
            </a:r>
          </a:p>
          <a:p>
            <a:pPr marL="285750" indent="-285750" algn="l" defTabSz="914400">
              <a:buFont typeface="Arial" panose="020B0604020202020204" pitchFamily="34" charset="0"/>
              <a:buChar char="•"/>
            </a:pPr>
            <a:r>
              <a:rPr lang="en-US" sz="2000" dirty="0"/>
              <a:t>Identify trips based on developer provided buildout data</a:t>
            </a:r>
          </a:p>
        </p:txBody>
      </p:sp>
      <p:sp>
        <p:nvSpPr>
          <p:cNvPr id="4" name="Title 3">
            <a:extLst>
              <a:ext uri="{FF2B5EF4-FFF2-40B4-BE49-F238E27FC236}">
                <a16:creationId xmlns:a16="http://schemas.microsoft.com/office/drawing/2014/main" id="{3F020241-57CC-4145-9343-65EAE0489858}"/>
              </a:ext>
            </a:extLst>
          </p:cNvPr>
          <p:cNvSpPr txBox="1">
            <a:spLocks/>
          </p:cNvSpPr>
          <p:nvPr/>
        </p:nvSpPr>
        <p:spPr>
          <a:xfrm>
            <a:off x="3435802" y="115281"/>
            <a:ext cx="6920089" cy="424547"/>
          </a:xfrm>
          <a:prstGeom prst="rect">
            <a:avLst/>
          </a:prstGeom>
          <a:solidFill>
            <a:schemeClr val="bg1">
              <a:lumMod val="85000"/>
            </a:schemeClr>
          </a:solidFill>
        </p:spPr>
        <p:txBody>
          <a:bodyPr vert="horz" lIns="91440" tIns="45720" rIns="91440" bIns="45720" rtlCol="0" anchor="ctr">
            <a:normAutofit fontScale="925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defTabSz="914400">
              <a:spcAft>
                <a:spcPts val="600"/>
              </a:spcAft>
            </a:pPr>
            <a:r>
              <a:rPr lang="en-US" sz="2800" b="1" dirty="0"/>
              <a:t>SEATS Study: Goal, Approach, and Methodology</a:t>
            </a:r>
          </a:p>
        </p:txBody>
      </p:sp>
      <p:sp>
        <p:nvSpPr>
          <p:cNvPr id="12" name="Rectangle 11">
            <a:extLst>
              <a:ext uri="{FF2B5EF4-FFF2-40B4-BE49-F238E27FC236}">
                <a16:creationId xmlns:a16="http://schemas.microsoft.com/office/drawing/2014/main" id="{C1DE0E4C-480D-E7B2-5993-B519FA07DD9F}"/>
              </a:ext>
            </a:extLst>
          </p:cNvPr>
          <p:cNvSpPr/>
          <p:nvPr/>
        </p:nvSpPr>
        <p:spPr>
          <a:xfrm>
            <a:off x="3481541" y="2028436"/>
            <a:ext cx="1367618" cy="707886"/>
          </a:xfrm>
          <a:prstGeom prst="rect">
            <a:avLst/>
          </a:prstGeom>
          <a:noFill/>
          <a:ln>
            <a:noFill/>
          </a:ln>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Edgewater </a:t>
            </a:r>
          </a:p>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East</a:t>
            </a:r>
          </a:p>
        </p:txBody>
      </p:sp>
      <p:sp>
        <p:nvSpPr>
          <p:cNvPr id="13" name="Rectangle 12">
            <a:extLst>
              <a:ext uri="{FF2B5EF4-FFF2-40B4-BE49-F238E27FC236}">
                <a16:creationId xmlns:a16="http://schemas.microsoft.com/office/drawing/2014/main" id="{716DAFE4-67E3-3E81-898C-C5824DF8FBE3}"/>
              </a:ext>
            </a:extLst>
          </p:cNvPr>
          <p:cNvSpPr/>
          <p:nvPr/>
        </p:nvSpPr>
        <p:spPr>
          <a:xfrm>
            <a:off x="4188420" y="3611317"/>
            <a:ext cx="1048685"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Fontana</a:t>
            </a:r>
          </a:p>
        </p:txBody>
      </p:sp>
      <p:sp>
        <p:nvSpPr>
          <p:cNvPr id="14" name="Rectangle 13">
            <a:extLst>
              <a:ext uri="{FF2B5EF4-FFF2-40B4-BE49-F238E27FC236}">
                <a16:creationId xmlns:a16="http://schemas.microsoft.com/office/drawing/2014/main" id="{66AFBA47-DD96-75FB-5C38-FBFCEB9518A2}"/>
              </a:ext>
            </a:extLst>
          </p:cNvPr>
          <p:cNvSpPr/>
          <p:nvPr/>
        </p:nvSpPr>
        <p:spPr>
          <a:xfrm>
            <a:off x="4541913" y="4182035"/>
            <a:ext cx="1518685"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Canoe Creek</a:t>
            </a:r>
          </a:p>
        </p:txBody>
      </p:sp>
      <p:sp>
        <p:nvSpPr>
          <p:cNvPr id="15" name="Rectangle 14">
            <a:extLst>
              <a:ext uri="{FF2B5EF4-FFF2-40B4-BE49-F238E27FC236}">
                <a16:creationId xmlns:a16="http://schemas.microsoft.com/office/drawing/2014/main" id="{65B13B1A-920A-5C11-C7BA-E2DCE58FDD57}"/>
              </a:ext>
            </a:extLst>
          </p:cNvPr>
          <p:cNvSpPr/>
          <p:nvPr/>
        </p:nvSpPr>
        <p:spPr>
          <a:xfrm>
            <a:off x="4654743" y="5429164"/>
            <a:ext cx="1528303" cy="707886"/>
          </a:xfrm>
          <a:prstGeom prst="rect">
            <a:avLst/>
          </a:prstGeom>
          <a:noFill/>
        </p:spPr>
        <p:txBody>
          <a:bodyPr wrap="none" lIns="91440" tIns="45720" rIns="91440" bIns="45720">
            <a:spAutoFit/>
          </a:bodyPr>
          <a:lstStyle/>
          <a:p>
            <a:pPr algn="ctr"/>
            <a:r>
              <a:rPr lang="en-US" sz="2000" b="1"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Green Island
</a:t>
            </a:r>
            <a:endPar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endParaRPr>
          </a:p>
        </p:txBody>
      </p:sp>
      <p:sp>
        <p:nvSpPr>
          <p:cNvPr id="16" name="Rectangle 15">
            <a:extLst>
              <a:ext uri="{FF2B5EF4-FFF2-40B4-BE49-F238E27FC236}">
                <a16:creationId xmlns:a16="http://schemas.microsoft.com/office/drawing/2014/main" id="{5BC27AA6-13E2-B9E1-01BB-884DE9088123}"/>
              </a:ext>
            </a:extLst>
          </p:cNvPr>
          <p:cNvSpPr/>
          <p:nvPr/>
        </p:nvSpPr>
        <p:spPr>
          <a:xfrm>
            <a:off x="2192299" y="2273913"/>
            <a:ext cx="1367618" cy="707886"/>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Edgewater </a:t>
            </a:r>
          </a:p>
          <a:p>
            <a:pPr algn="ctr"/>
            <a:r>
              <a:rPr lang="en-US" sz="2000" b="1"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West</a:t>
            </a:r>
            <a:endPar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endParaRPr>
          </a:p>
        </p:txBody>
      </p:sp>
      <p:sp>
        <p:nvSpPr>
          <p:cNvPr id="17" name="Rectangle 16">
            <a:extLst>
              <a:ext uri="{FF2B5EF4-FFF2-40B4-BE49-F238E27FC236}">
                <a16:creationId xmlns:a16="http://schemas.microsoft.com/office/drawing/2014/main" id="{1A3B6D7D-7334-D0DC-7D45-C6B8E68D8F81}"/>
              </a:ext>
            </a:extLst>
          </p:cNvPr>
          <p:cNvSpPr/>
          <p:nvPr/>
        </p:nvSpPr>
        <p:spPr>
          <a:xfrm>
            <a:off x="5339020" y="4676895"/>
            <a:ext cx="1455655" cy="707886"/>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Lake Gentry</a:t>
            </a:r>
          </a:p>
          <a:p>
            <a:pPr algn="ctr"/>
            <a:r>
              <a:rPr lang="en-US" sz="2000" b="1"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Landings</a:t>
            </a:r>
            <a:endPar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endParaRPr>
          </a:p>
        </p:txBody>
      </p:sp>
      <p:sp>
        <p:nvSpPr>
          <p:cNvPr id="18" name="Rectangle 17">
            <a:extLst>
              <a:ext uri="{FF2B5EF4-FFF2-40B4-BE49-F238E27FC236}">
                <a16:creationId xmlns:a16="http://schemas.microsoft.com/office/drawing/2014/main" id="{2964AA82-ECB5-ECE9-DF53-DD2CD4B5CA8E}"/>
              </a:ext>
            </a:extLst>
          </p:cNvPr>
          <p:cNvSpPr/>
          <p:nvPr/>
        </p:nvSpPr>
        <p:spPr>
          <a:xfrm>
            <a:off x="2282803" y="3206044"/>
            <a:ext cx="993413"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Whaley</a:t>
            </a:r>
          </a:p>
        </p:txBody>
      </p:sp>
      <p:sp>
        <p:nvSpPr>
          <p:cNvPr id="19" name="Rectangle 18">
            <a:extLst>
              <a:ext uri="{FF2B5EF4-FFF2-40B4-BE49-F238E27FC236}">
                <a16:creationId xmlns:a16="http://schemas.microsoft.com/office/drawing/2014/main" id="{6AE49D63-FB75-F462-39E0-E6A97E7119D4}"/>
              </a:ext>
            </a:extLst>
          </p:cNvPr>
          <p:cNvSpPr/>
          <p:nvPr/>
        </p:nvSpPr>
        <p:spPr>
          <a:xfrm>
            <a:off x="2986624" y="3482516"/>
            <a:ext cx="1132746"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Bellatara</a:t>
            </a:r>
          </a:p>
        </p:txBody>
      </p:sp>
      <p:sp>
        <p:nvSpPr>
          <p:cNvPr id="20" name="Rectangle 19">
            <a:extLst>
              <a:ext uri="{FF2B5EF4-FFF2-40B4-BE49-F238E27FC236}">
                <a16:creationId xmlns:a16="http://schemas.microsoft.com/office/drawing/2014/main" id="{C5AD1A51-917B-A659-D8CE-CD4B116EDD17}"/>
              </a:ext>
            </a:extLst>
          </p:cNvPr>
          <p:cNvSpPr/>
          <p:nvPr/>
        </p:nvSpPr>
        <p:spPr>
          <a:xfrm>
            <a:off x="3297088" y="2627856"/>
            <a:ext cx="855875"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Amavi</a:t>
            </a:r>
          </a:p>
        </p:txBody>
      </p:sp>
      <p:sp>
        <p:nvSpPr>
          <p:cNvPr id="21" name="Rectangle 20">
            <a:extLst>
              <a:ext uri="{FF2B5EF4-FFF2-40B4-BE49-F238E27FC236}">
                <a16:creationId xmlns:a16="http://schemas.microsoft.com/office/drawing/2014/main" id="{1FEFDD80-F9B6-9F61-0372-8B2EB16A1E92}"/>
              </a:ext>
            </a:extLst>
          </p:cNvPr>
          <p:cNvSpPr/>
          <p:nvPr/>
        </p:nvSpPr>
        <p:spPr>
          <a:xfrm>
            <a:off x="7991980" y="1930830"/>
            <a:ext cx="903132"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Shores</a:t>
            </a:r>
          </a:p>
        </p:txBody>
      </p:sp>
      <p:sp>
        <p:nvSpPr>
          <p:cNvPr id="22" name="Rectangle 21">
            <a:extLst>
              <a:ext uri="{FF2B5EF4-FFF2-40B4-BE49-F238E27FC236}">
                <a16:creationId xmlns:a16="http://schemas.microsoft.com/office/drawing/2014/main" id="{975EF3FA-793F-5C30-782D-A7FF7E63C4EA}"/>
              </a:ext>
            </a:extLst>
          </p:cNvPr>
          <p:cNvSpPr/>
          <p:nvPr/>
        </p:nvSpPr>
        <p:spPr>
          <a:xfrm>
            <a:off x="6813809" y="3743504"/>
            <a:ext cx="984885" cy="707886"/>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Hickory</a:t>
            </a:r>
          </a:p>
          <a:p>
            <a:pPr algn="ctr"/>
            <a:r>
              <a:rPr lang="en-US" sz="2000" b="1"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Village</a:t>
            </a:r>
            <a:endPar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endParaRPr>
          </a:p>
        </p:txBody>
      </p:sp>
      <p:sp>
        <p:nvSpPr>
          <p:cNvPr id="23" name="Rectangle 22">
            <a:extLst>
              <a:ext uri="{FF2B5EF4-FFF2-40B4-BE49-F238E27FC236}">
                <a16:creationId xmlns:a16="http://schemas.microsoft.com/office/drawing/2014/main" id="{7CAD7D65-568C-B1F1-1F62-8EBAB69681A1}"/>
              </a:ext>
            </a:extLst>
          </p:cNvPr>
          <p:cNvSpPr/>
          <p:nvPr/>
        </p:nvSpPr>
        <p:spPr>
          <a:xfrm>
            <a:off x="8768571" y="2238819"/>
            <a:ext cx="1235083" cy="400110"/>
          </a:xfrm>
          <a:prstGeom prst="rect">
            <a:avLst/>
          </a:prstGeom>
          <a:noFill/>
        </p:spPr>
        <p:txBody>
          <a:bodyPr wrap="none" lIns="91440" tIns="45720" rIns="91440" bIns="45720">
            <a:spAutoFit/>
          </a:bodyPr>
          <a:lstStyle/>
          <a:p>
            <a:pPr algn="ctr"/>
            <a:r>
              <a:rPr lang="en-US" sz="2000" b="1" cap="none" spc="0" dirty="0">
                <a:ln w="9525">
                  <a:solidFill>
                    <a:schemeClr val="bg1"/>
                  </a:solidFill>
                  <a:prstDash val="solid"/>
                </a:ln>
                <a:solidFill>
                  <a:schemeClr val="accent5"/>
                </a:solidFill>
                <a:effectLst>
                  <a:glow rad="228600">
                    <a:schemeClr val="accent1">
                      <a:satMod val="175000"/>
                      <a:alpha val="40000"/>
                    </a:schemeClr>
                  </a:glow>
                  <a:outerShdw blurRad="12700" dist="38100" dir="2700000" algn="tl" rotWithShape="0">
                    <a:schemeClr val="accent5">
                      <a:lumMod val="60000"/>
                      <a:lumOff val="40000"/>
                    </a:schemeClr>
                  </a:outerShdw>
                </a:effectLst>
              </a:rPr>
              <a:t>Monterey</a:t>
            </a:r>
          </a:p>
        </p:txBody>
      </p:sp>
      <p:pic>
        <p:nvPicPr>
          <p:cNvPr id="2" name="Recorded Sound">
            <a:hlinkClick r:id="" action="ppaction://media"/>
            <a:extLst>
              <a:ext uri="{FF2B5EF4-FFF2-40B4-BE49-F238E27FC236}">
                <a16:creationId xmlns:a16="http://schemas.microsoft.com/office/drawing/2014/main" id="{6745BE98-3C08-079C-84AC-71052D6333E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893631" y="860180"/>
            <a:ext cx="487363" cy="487363"/>
          </a:xfrm>
          <a:prstGeom prst="rect">
            <a:avLst/>
          </a:prstGeom>
        </p:spPr>
      </p:pic>
    </p:spTree>
    <p:custDataLst>
      <p:tags r:id="rId1"/>
    </p:custDataLst>
    <p:extLst>
      <p:ext uri="{BB962C8B-B14F-4D97-AF65-F5344CB8AC3E}">
        <p14:creationId xmlns:p14="http://schemas.microsoft.com/office/powerpoint/2010/main" val="1333204997"/>
      </p:ext>
    </p:extLst>
  </p:cSld>
  <p:clrMapOvr>
    <a:masterClrMapping/>
  </p:clrMapOvr>
  <mc:AlternateContent xmlns:mc="http://schemas.openxmlformats.org/markup-compatibility/2006" xmlns:p14="http://schemas.microsoft.com/office/powerpoint/2010/main">
    <mc:Choice Requires="p14">
      <p:transition spd="slow" p14:dur="2000" advTm="42688"/>
    </mc:Choice>
    <mc:Fallback xmlns="">
      <p:transition spd="slow" advTm="42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51" fill="hold"/>
                                        <p:tgtEl>
                                          <p:spTgt spid="2"/>
                                        </p:tgtEl>
                                      </p:cBhvr>
                                    </p:cmd>
                                  </p:childTnLst>
                                </p:cTn>
                              </p:par>
                              <p:par>
                                <p:cTn id="7" presetID="16" presetClass="entr" presetSubtype="21" fill="hold" grpId="0" nodeType="withEffect">
                                  <p:stCondLst>
                                    <p:cond delay="450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animBg="1"/>
    </p:bldLst>
  </p:timing>
  <p:extLst>
    <p:ext uri="{E180D4A7-C9FB-4DFB-919C-405C955672EB}">
      <p14:showEvtLst xmlns:p14="http://schemas.microsoft.com/office/powerpoint/2010/main">
        <p14:playEvt time="4068" objId="2"/>
        <p14:stopEvt time="42688" objId="2"/>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45524" y="288866"/>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SEATS Traffic Volumes (Sample Corridor)</a:t>
            </a:r>
            <a:endParaRPr lang="en-US" sz="1400" b="1" dirty="0">
              <a:solidFill>
                <a:srgbClr val="347ABC"/>
              </a:solidFill>
              <a:latin typeface="Montserrat" pitchFamily="2" charset="77"/>
              <a:ea typeface="Trade Gothic Condensed No. 18" charset="0"/>
              <a:cs typeface="Trade Gothic Condensed No. 18" charset="0"/>
            </a:endParaRPr>
          </a:p>
          <a:p>
            <a:pPr algn="l"/>
            <a:r>
              <a:rPr lang="en-US" sz="1400" b="1" dirty="0">
                <a:solidFill>
                  <a:srgbClr val="347ABC"/>
                </a:solidFill>
                <a:latin typeface="Montserrat" pitchFamily="2" charset="77"/>
                <a:ea typeface="Trade Gothic Condensed No. 18" charset="0"/>
                <a:cs typeface="Trade Gothic Condensed No. 18" charset="0"/>
              </a:rPr>
              <a:t>Southeast Area Transportation Study – SEATS</a:t>
            </a:r>
          </a:p>
        </p:txBody>
      </p:sp>
      <p:pic>
        <p:nvPicPr>
          <p:cNvPr id="9" name="Picture 8">
            <a:extLst>
              <a:ext uri="{FF2B5EF4-FFF2-40B4-BE49-F238E27FC236}">
                <a16:creationId xmlns:a16="http://schemas.microsoft.com/office/drawing/2014/main" id="{7A571385-1318-2DAD-FA7F-86C5063AD90D}"/>
              </a:ext>
            </a:extLst>
          </p:cNvPr>
          <p:cNvPicPr>
            <a:picLocks noChangeAspect="1"/>
          </p:cNvPicPr>
          <p:nvPr/>
        </p:nvPicPr>
        <p:blipFill>
          <a:blip r:embed="rId5"/>
          <a:srcRect/>
          <a:stretch/>
        </p:blipFill>
        <p:spPr>
          <a:xfrm>
            <a:off x="290800" y="1804987"/>
            <a:ext cx="11610399" cy="3248025"/>
          </a:xfrm>
          <a:prstGeom prst="rect">
            <a:avLst/>
          </a:prstGeom>
          <a:effectLst>
            <a:outerShdw blurRad="50800" dist="38100" dir="2700000" algn="tl" rotWithShape="0">
              <a:prstClr val="black">
                <a:alpha val="40000"/>
              </a:prstClr>
            </a:outerShdw>
          </a:effectLst>
        </p:spPr>
      </p:pic>
      <p:pic>
        <p:nvPicPr>
          <p:cNvPr id="2" name="Recorded Sound">
            <a:hlinkClick r:id="" action="ppaction://media"/>
            <a:extLst>
              <a:ext uri="{FF2B5EF4-FFF2-40B4-BE49-F238E27FC236}">
                <a16:creationId xmlns:a16="http://schemas.microsoft.com/office/drawing/2014/main" id="{F139A2C5-40B7-B529-6BFC-941B9EDED6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5268" y="812968"/>
            <a:ext cx="487363" cy="487363"/>
          </a:xfrm>
          <a:prstGeom prst="rect">
            <a:avLst/>
          </a:prstGeom>
        </p:spPr>
      </p:pic>
    </p:spTree>
    <p:extLst>
      <p:ext uri="{BB962C8B-B14F-4D97-AF65-F5344CB8AC3E}">
        <p14:creationId xmlns:p14="http://schemas.microsoft.com/office/powerpoint/2010/main" val="2513363865"/>
      </p:ext>
    </p:extLst>
  </p:cSld>
  <p:clrMapOvr>
    <a:masterClrMapping/>
  </p:clrMapOvr>
  <mc:AlternateContent xmlns:mc="http://schemas.openxmlformats.org/markup-compatibility/2006" xmlns:p14="http://schemas.microsoft.com/office/powerpoint/2010/main">
    <mc:Choice Requires="p14">
      <p:transition spd="slow" p14:dur="2000" advTm="33487"/>
    </mc:Choice>
    <mc:Fallback xmlns="">
      <p:transition spd="slow" advTm="33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3" objId="2"/>
        <p14:stopEvt time="33436"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0351B9-36AE-8A4C-BC76-C7B1BE6ED06C}"/>
              </a:ext>
            </a:extLst>
          </p:cNvPr>
          <p:cNvSpPr/>
          <p:nvPr/>
        </p:nvSpPr>
        <p:spPr>
          <a:xfrm>
            <a:off x="9290043" y="5877298"/>
            <a:ext cx="2901957" cy="99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ap&#10;&#10;Description automatically generated">
            <a:extLst>
              <a:ext uri="{FF2B5EF4-FFF2-40B4-BE49-F238E27FC236}">
                <a16:creationId xmlns:a16="http://schemas.microsoft.com/office/drawing/2014/main" id="{9AA326B5-9FC7-86A9-85DD-99D64F53E503}"/>
              </a:ext>
            </a:extLst>
          </p:cNvPr>
          <p:cNvPicPr>
            <a:picLocks noChangeAspect="1"/>
          </p:cNvPicPr>
          <p:nvPr/>
        </p:nvPicPr>
        <p:blipFill>
          <a:blip r:embed="rId5"/>
          <a:stretch>
            <a:fillRect/>
          </a:stretch>
        </p:blipFill>
        <p:spPr>
          <a:xfrm>
            <a:off x="1195388" y="58041"/>
            <a:ext cx="10287000" cy="6858000"/>
          </a:xfrm>
          <a:prstGeom prst="rect">
            <a:avLst/>
          </a:prstGeom>
        </p:spPr>
      </p:pic>
      <p:sp>
        <p:nvSpPr>
          <p:cNvPr id="3" name="Rectangle 2">
            <a:extLst>
              <a:ext uri="{FF2B5EF4-FFF2-40B4-BE49-F238E27FC236}">
                <a16:creationId xmlns:a16="http://schemas.microsoft.com/office/drawing/2014/main" id="{9BB9F1B1-B7CB-A671-49DC-8EA56AD46FF2}"/>
              </a:ext>
            </a:extLst>
          </p:cNvPr>
          <p:cNvSpPr/>
          <p:nvPr/>
        </p:nvSpPr>
        <p:spPr>
          <a:xfrm>
            <a:off x="1369085" y="6193391"/>
            <a:ext cx="3584214" cy="646331"/>
          </a:xfrm>
          <a:prstGeom prst="rect">
            <a:avLst/>
          </a:prstGeom>
          <a:solidFill>
            <a:schemeClr val="bg1"/>
          </a:solidFill>
          <a:ln>
            <a:noFill/>
          </a:ln>
        </p:spPr>
        <p:txBody>
          <a:bodyPr wrap="square" lIns="91440" tIns="45720" rIns="91440" bIns="45720">
            <a:spAutoFit/>
          </a:bodyPr>
          <a:lstStyle/>
          <a:p>
            <a:r>
              <a:rPr lang="en-US" cap="none" spc="0" dirty="0">
                <a:ln w="22225">
                  <a:solidFill>
                    <a:schemeClr val="accent2"/>
                  </a:solidFill>
                  <a:prstDash val="solid"/>
                </a:ln>
                <a:solidFill>
                  <a:schemeClr val="accent2">
                    <a:lumMod val="40000"/>
                    <a:lumOff val="60000"/>
                  </a:schemeClr>
                </a:solidFill>
              </a:rPr>
              <a:t>Planning Purposes Only</a:t>
            </a:r>
          </a:p>
          <a:p>
            <a:r>
              <a:rPr lang="en-US" cap="none" spc="0" dirty="0">
                <a:ln w="22225">
                  <a:solidFill>
                    <a:schemeClr val="accent2"/>
                  </a:solidFill>
                  <a:prstDash val="solid"/>
                </a:ln>
                <a:solidFill>
                  <a:schemeClr val="accent2">
                    <a:lumMod val="40000"/>
                    <a:lumOff val="60000"/>
                  </a:schemeClr>
                </a:solidFill>
              </a:rPr>
              <a:t>Subject to funding </a:t>
            </a:r>
            <a:r>
              <a:rPr lang="en-US" dirty="0">
                <a:ln w="22225">
                  <a:solidFill>
                    <a:schemeClr val="accent2"/>
                  </a:solidFill>
                  <a:prstDash val="solid"/>
                </a:ln>
                <a:solidFill>
                  <a:schemeClr val="accent2">
                    <a:lumMod val="40000"/>
                    <a:lumOff val="60000"/>
                  </a:schemeClr>
                </a:solidFill>
              </a:rPr>
              <a:t>a</a:t>
            </a:r>
            <a:r>
              <a:rPr lang="en-US" cap="none" spc="0" dirty="0">
                <a:ln w="22225">
                  <a:solidFill>
                    <a:schemeClr val="accent2"/>
                  </a:solidFill>
                  <a:prstDash val="solid"/>
                </a:ln>
                <a:solidFill>
                  <a:schemeClr val="accent2">
                    <a:lumMod val="40000"/>
                    <a:lumOff val="60000"/>
                  </a:schemeClr>
                </a:solidFill>
              </a:rPr>
              <a:t>vailability</a:t>
            </a:r>
          </a:p>
        </p:txBody>
      </p:sp>
      <p:grpSp>
        <p:nvGrpSpPr>
          <p:cNvPr id="16" name="Group 15">
            <a:extLst>
              <a:ext uri="{FF2B5EF4-FFF2-40B4-BE49-F238E27FC236}">
                <a16:creationId xmlns:a16="http://schemas.microsoft.com/office/drawing/2014/main" id="{8B3ABB28-B966-9E46-BC4B-48861BE12C5B}"/>
              </a:ext>
            </a:extLst>
          </p:cNvPr>
          <p:cNvGrpSpPr/>
          <p:nvPr/>
        </p:nvGrpSpPr>
        <p:grpSpPr>
          <a:xfrm>
            <a:off x="8825668" y="4881019"/>
            <a:ext cx="1767839" cy="1497587"/>
            <a:chOff x="3043197" y="3656349"/>
            <a:chExt cx="1767839" cy="1497587"/>
          </a:xfrm>
        </p:grpSpPr>
        <p:sp>
          <p:nvSpPr>
            <p:cNvPr id="5" name="Rectangle 4">
              <a:extLst>
                <a:ext uri="{FF2B5EF4-FFF2-40B4-BE49-F238E27FC236}">
                  <a16:creationId xmlns:a16="http://schemas.microsoft.com/office/drawing/2014/main" id="{85F4D3F7-B2F9-9399-9907-7668650398E6}"/>
                </a:ext>
              </a:extLst>
            </p:cNvPr>
            <p:cNvSpPr/>
            <p:nvPr/>
          </p:nvSpPr>
          <p:spPr>
            <a:xfrm>
              <a:off x="3043197" y="3656349"/>
              <a:ext cx="1767839" cy="14975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5" name="Group 14">
              <a:extLst>
                <a:ext uri="{FF2B5EF4-FFF2-40B4-BE49-F238E27FC236}">
                  <a16:creationId xmlns:a16="http://schemas.microsoft.com/office/drawing/2014/main" id="{2C9A594A-190B-676E-473A-9E3954ED024F}"/>
                </a:ext>
              </a:extLst>
            </p:cNvPr>
            <p:cNvGrpSpPr/>
            <p:nvPr/>
          </p:nvGrpSpPr>
          <p:grpSpPr>
            <a:xfrm>
              <a:off x="3172226" y="3656349"/>
              <a:ext cx="1444524" cy="1477328"/>
              <a:chOff x="2518778" y="2246477"/>
              <a:chExt cx="1444524" cy="1477328"/>
            </a:xfrm>
          </p:grpSpPr>
          <p:sp>
            <p:nvSpPr>
              <p:cNvPr id="9" name="TextBox 8">
                <a:extLst>
                  <a:ext uri="{FF2B5EF4-FFF2-40B4-BE49-F238E27FC236}">
                    <a16:creationId xmlns:a16="http://schemas.microsoft.com/office/drawing/2014/main" id="{666A585D-5EF8-5F71-00E9-AEB9D67D8FFB}"/>
                  </a:ext>
                </a:extLst>
              </p:cNvPr>
              <p:cNvSpPr txBox="1"/>
              <p:nvPr/>
            </p:nvSpPr>
            <p:spPr>
              <a:xfrm>
                <a:off x="2518778" y="2246477"/>
                <a:ext cx="1444524" cy="1477328"/>
              </a:xfrm>
              <a:prstGeom prst="rect">
                <a:avLst/>
              </a:prstGeom>
              <a:noFill/>
            </p:spPr>
            <p:txBody>
              <a:bodyPr wrap="square" rtlCol="0">
                <a:spAutoFit/>
              </a:bodyPr>
              <a:lstStyle/>
              <a:p>
                <a:pPr algn="ctr"/>
                <a:r>
                  <a:rPr lang="en-US" dirty="0"/>
                  <a:t>Legend</a:t>
                </a:r>
              </a:p>
              <a:p>
                <a:r>
                  <a:rPr lang="en-US" dirty="0"/>
                  <a:t>         2 lanes</a:t>
                </a:r>
              </a:p>
              <a:p>
                <a:r>
                  <a:rPr lang="en-US" dirty="0"/>
                  <a:t>         4 lanes</a:t>
                </a:r>
              </a:p>
              <a:p>
                <a:r>
                  <a:rPr lang="en-US" dirty="0"/>
                  <a:t>         6 lanes</a:t>
                </a:r>
              </a:p>
              <a:p>
                <a:r>
                  <a:rPr lang="en-US" dirty="0"/>
                  <a:t>         8 lanes</a:t>
                </a:r>
              </a:p>
            </p:txBody>
          </p:sp>
          <p:cxnSp>
            <p:nvCxnSpPr>
              <p:cNvPr id="10" name="Straight Connector 9">
                <a:extLst>
                  <a:ext uri="{FF2B5EF4-FFF2-40B4-BE49-F238E27FC236}">
                    <a16:creationId xmlns:a16="http://schemas.microsoft.com/office/drawing/2014/main" id="{E78A2DAF-4A61-171C-0C8B-B0107EC313BE}"/>
                  </a:ext>
                </a:extLst>
              </p:cNvPr>
              <p:cNvCxnSpPr>
                <a:cxnSpLocks/>
              </p:cNvCxnSpPr>
              <p:nvPr/>
            </p:nvCxnSpPr>
            <p:spPr>
              <a:xfrm>
                <a:off x="2659215" y="2700102"/>
                <a:ext cx="36292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F86891-AB16-25BA-3CD0-22E2AD52B695}"/>
                  </a:ext>
                </a:extLst>
              </p:cNvPr>
              <p:cNvCxnSpPr>
                <a:cxnSpLocks/>
              </p:cNvCxnSpPr>
              <p:nvPr/>
            </p:nvCxnSpPr>
            <p:spPr>
              <a:xfrm>
                <a:off x="2660117" y="2982124"/>
                <a:ext cx="36292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B11AF87-6BF6-0231-4EB5-4430540301C6}"/>
                  </a:ext>
                </a:extLst>
              </p:cNvPr>
              <p:cNvCxnSpPr>
                <a:cxnSpLocks/>
              </p:cNvCxnSpPr>
              <p:nvPr/>
            </p:nvCxnSpPr>
            <p:spPr>
              <a:xfrm>
                <a:off x="2639797" y="3271684"/>
                <a:ext cx="36292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7433A2C-EB27-71B4-0F28-4803BE94EC36}"/>
                  </a:ext>
                </a:extLst>
              </p:cNvPr>
              <p:cNvCxnSpPr>
                <a:cxnSpLocks/>
              </p:cNvCxnSpPr>
              <p:nvPr/>
            </p:nvCxnSpPr>
            <p:spPr>
              <a:xfrm>
                <a:off x="2639797" y="3546004"/>
                <a:ext cx="36292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sp>
        <p:nvSpPr>
          <p:cNvPr id="4" name="Title 3">
            <a:extLst>
              <a:ext uri="{FF2B5EF4-FFF2-40B4-BE49-F238E27FC236}">
                <a16:creationId xmlns:a16="http://schemas.microsoft.com/office/drawing/2014/main" id="{3F020241-57CC-4145-9343-65EAE0489858}"/>
              </a:ext>
            </a:extLst>
          </p:cNvPr>
          <p:cNvSpPr txBox="1">
            <a:spLocks/>
          </p:cNvSpPr>
          <p:nvPr/>
        </p:nvSpPr>
        <p:spPr>
          <a:xfrm>
            <a:off x="5138850" y="0"/>
            <a:ext cx="6435398"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SEATS Roadway Network Map</a:t>
            </a:r>
            <a:r>
              <a:rPr lang="en-US" sz="1400" b="1" dirty="0">
                <a:solidFill>
                  <a:srgbClr val="347ABC"/>
                </a:solidFill>
                <a:latin typeface="Montserrat" pitchFamily="2" charset="77"/>
                <a:ea typeface="Trade Gothic Condensed No. 18" charset="0"/>
                <a:cs typeface="Trade Gothic Condensed No. 18" charset="0"/>
              </a:rPr>
              <a:t> </a:t>
            </a:r>
          </a:p>
          <a:p>
            <a:pPr algn="l"/>
            <a:r>
              <a:rPr lang="en-US" sz="1400" b="1" dirty="0">
                <a:solidFill>
                  <a:srgbClr val="347ABC"/>
                </a:solidFill>
                <a:latin typeface="Montserrat" pitchFamily="2" charset="77"/>
                <a:ea typeface="Trade Gothic Condensed No. 18" charset="0"/>
                <a:cs typeface="Trade Gothic Condensed No. 18" charset="0"/>
              </a:rPr>
              <a:t>Southeast Area Transportation Study – SEATS</a:t>
            </a:r>
          </a:p>
        </p:txBody>
      </p:sp>
      <p:pic>
        <p:nvPicPr>
          <p:cNvPr id="17" name="Recorded Sound">
            <a:hlinkClick r:id="" action="ppaction://media"/>
            <a:extLst>
              <a:ext uri="{FF2B5EF4-FFF2-40B4-BE49-F238E27FC236}">
                <a16:creationId xmlns:a16="http://schemas.microsoft.com/office/drawing/2014/main" id="{80324487-393E-1180-13A0-58AC796D73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973003980"/>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1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45524" y="288866"/>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SEATS Roadway Phasing Plans</a:t>
            </a:r>
          </a:p>
          <a:p>
            <a:pPr algn="l"/>
            <a:r>
              <a:rPr lang="en-US" sz="1400" b="1" dirty="0">
                <a:solidFill>
                  <a:srgbClr val="347ABC"/>
                </a:solidFill>
                <a:latin typeface="Montserrat" pitchFamily="2" charset="77"/>
                <a:ea typeface="Trade Gothic Condensed No. 18" charset="0"/>
                <a:cs typeface="Trade Gothic Condensed No. 18" charset="0"/>
              </a:rPr>
              <a:t>Background</a:t>
            </a:r>
          </a:p>
        </p:txBody>
      </p:sp>
      <p:sp>
        <p:nvSpPr>
          <p:cNvPr id="5" name="Content Placeholder 4">
            <a:extLst>
              <a:ext uri="{FF2B5EF4-FFF2-40B4-BE49-F238E27FC236}">
                <a16:creationId xmlns:a16="http://schemas.microsoft.com/office/drawing/2014/main" id="{8E487FAE-D583-ED4E-92DD-2B3127595405}"/>
              </a:ext>
            </a:extLst>
          </p:cNvPr>
          <p:cNvSpPr txBox="1">
            <a:spLocks/>
          </p:cNvSpPr>
          <p:nvPr/>
        </p:nvSpPr>
        <p:spPr>
          <a:xfrm>
            <a:off x="6096000" y="1647066"/>
            <a:ext cx="5991317" cy="5048737"/>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2000" b="1" dirty="0">
                <a:latin typeface="Montserrat" pitchFamily="2" charset="77"/>
              </a:rPr>
              <a:t>Goal:</a:t>
            </a:r>
          </a:p>
          <a:p>
            <a:pPr algn="l"/>
            <a:r>
              <a:rPr lang="en-US" sz="2000" dirty="0">
                <a:latin typeface="Montserrat" pitchFamily="2" charset="77"/>
              </a:rPr>
              <a:t>Understand roadway improvement priorities.</a:t>
            </a:r>
          </a:p>
          <a:p>
            <a:pPr algn="l"/>
            <a:endParaRPr lang="en-US" sz="2000" dirty="0">
              <a:latin typeface="Montserrat" pitchFamily="2" charset="77"/>
            </a:endParaRPr>
          </a:p>
          <a:p>
            <a:pPr algn="l"/>
            <a:r>
              <a:rPr lang="en-US" sz="2000" b="1" dirty="0">
                <a:latin typeface="Montserrat" pitchFamily="2" charset="77"/>
              </a:rPr>
              <a:t>Approach: </a:t>
            </a:r>
          </a:p>
          <a:p>
            <a:pPr algn="l"/>
            <a:r>
              <a:rPr lang="en-US" sz="2000" dirty="0">
                <a:latin typeface="Montserrat" pitchFamily="2" charset="77"/>
              </a:rPr>
              <a:t>Evaluate the roadway segment needs for five-year intervals based on the:</a:t>
            </a:r>
          </a:p>
          <a:p>
            <a:pPr marL="914400" lvl="1" indent="-457200" algn="l">
              <a:buFont typeface="Arial" panose="020B0604020202020204" pitchFamily="34" charset="0"/>
              <a:buChar char="•"/>
            </a:pPr>
            <a:r>
              <a:rPr lang="en-US" sz="2000" dirty="0">
                <a:latin typeface="Montserrat" pitchFamily="2" charset="77"/>
              </a:rPr>
              <a:t>Detailed buildout/phasing plans of the SEATS developments.</a:t>
            </a:r>
          </a:p>
          <a:p>
            <a:pPr marL="914400" lvl="1" indent="-457200" algn="l">
              <a:buFont typeface="Arial" panose="020B0604020202020204" pitchFamily="34" charset="0"/>
              <a:buChar char="•"/>
            </a:pPr>
            <a:r>
              <a:rPr lang="en-US" sz="2000" dirty="0">
                <a:latin typeface="Montserrat" pitchFamily="2" charset="77"/>
              </a:rPr>
              <a:t>Estimated roadway segment traffic operations (i.e. Level of Service, volume to capacity ratio).</a:t>
            </a:r>
          </a:p>
          <a:p>
            <a:pPr marL="914400" lvl="1" indent="-457200" algn="l">
              <a:buFont typeface="Arial" panose="020B0604020202020204" pitchFamily="34" charset="0"/>
              <a:buChar char="•"/>
            </a:pPr>
            <a:r>
              <a:rPr lang="en-US" sz="2000" dirty="0">
                <a:latin typeface="Montserrat" pitchFamily="2" charset="77"/>
              </a:rPr>
              <a:t>Expected travel patterns.</a:t>
            </a:r>
          </a:p>
          <a:p>
            <a:pPr algn="l"/>
            <a:endParaRPr lang="en-US" sz="2000" dirty="0">
              <a:latin typeface="Montserrat" pitchFamily="2" charset="77"/>
            </a:endParaRPr>
          </a:p>
          <a:p>
            <a:pPr marL="171450" indent="-171450" algn="l">
              <a:buFont typeface="Arial" panose="020B0604020202020204" pitchFamily="34" charset="0"/>
              <a:buChar char="•"/>
            </a:pPr>
            <a:endParaRPr lang="en-US" sz="2000" dirty="0">
              <a:latin typeface="Montserrat" pitchFamily="2" charset="77"/>
            </a:endParaRPr>
          </a:p>
          <a:p>
            <a:pPr marL="171450" indent="-171450" algn="l">
              <a:buFont typeface="Arial" panose="020B0604020202020204" pitchFamily="34" charset="0"/>
              <a:buChar char="•"/>
            </a:pPr>
            <a:endParaRPr lang="en-US" sz="1200" dirty="0">
              <a:latin typeface="Montserrat" pitchFamily="2" charset="77"/>
            </a:endParaRPr>
          </a:p>
          <a:p>
            <a:endParaRPr lang="en-US" sz="1200" dirty="0">
              <a:latin typeface="Montserrat" pitchFamily="2" charset="77"/>
            </a:endParaRPr>
          </a:p>
          <a:p>
            <a:pPr marL="914400" lvl="1" indent="-457200">
              <a:buFont typeface="+mj-lt"/>
              <a:buAutoNum type="arabicPeriod"/>
            </a:pPr>
            <a:endParaRPr lang="en-US" sz="1200" dirty="0">
              <a:latin typeface="Montserrat" pitchFamily="2" charset="77"/>
            </a:endParaRPr>
          </a:p>
          <a:p>
            <a:pPr marL="285750" indent="-285750" algn="l">
              <a:buClr>
                <a:srgbClr val="3F693C"/>
              </a:buClr>
              <a:buFont typeface="Arial" charset="0"/>
              <a:buChar char="•"/>
            </a:pPr>
            <a:endParaRPr lang="en-US" sz="1200" dirty="0">
              <a:latin typeface="Montserrat" pitchFamily="2" charset="77"/>
              <a:ea typeface="Museo Sans 300" charset="0"/>
              <a:cs typeface="Museo Sans 300" charset="0"/>
            </a:endParaRPr>
          </a:p>
        </p:txBody>
      </p:sp>
      <p:pic>
        <p:nvPicPr>
          <p:cNvPr id="3" name="Picture 2" descr="A picture containing diagram&#10;&#10;Description automatically generated">
            <a:extLst>
              <a:ext uri="{FF2B5EF4-FFF2-40B4-BE49-F238E27FC236}">
                <a16:creationId xmlns:a16="http://schemas.microsoft.com/office/drawing/2014/main" id="{7D595F37-5A53-6A81-F294-154EAD478B97}"/>
              </a:ext>
            </a:extLst>
          </p:cNvPr>
          <p:cNvPicPr>
            <a:picLocks noChangeAspect="1"/>
          </p:cNvPicPr>
          <p:nvPr/>
        </p:nvPicPr>
        <p:blipFill>
          <a:blip r:embed="rId5"/>
          <a:stretch>
            <a:fillRect/>
          </a:stretch>
        </p:blipFill>
        <p:spPr>
          <a:xfrm>
            <a:off x="372485" y="1828800"/>
            <a:ext cx="5369676" cy="3759200"/>
          </a:xfrm>
          <a:prstGeom prst="rect">
            <a:avLst/>
          </a:prstGeom>
        </p:spPr>
      </p:pic>
      <p:pic>
        <p:nvPicPr>
          <p:cNvPr id="2" name="Recorded Sound">
            <a:hlinkClick r:id="" action="ppaction://media"/>
            <a:extLst>
              <a:ext uri="{FF2B5EF4-FFF2-40B4-BE49-F238E27FC236}">
                <a16:creationId xmlns:a16="http://schemas.microsoft.com/office/drawing/2014/main" id="{74E494CE-356B-B053-2091-2C10170F06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7297" y="298589"/>
            <a:ext cx="487363" cy="487363"/>
          </a:xfrm>
          <a:prstGeom prst="rect">
            <a:avLst/>
          </a:prstGeom>
        </p:spPr>
      </p:pic>
    </p:spTree>
    <p:extLst>
      <p:ext uri="{BB962C8B-B14F-4D97-AF65-F5344CB8AC3E}">
        <p14:creationId xmlns:p14="http://schemas.microsoft.com/office/powerpoint/2010/main" val="251798126"/>
      </p:ext>
    </p:extLst>
  </p:cSld>
  <p:clrMapOvr>
    <a:masterClrMapping/>
  </p:clrMapOvr>
  <mc:AlternateContent xmlns:mc="http://schemas.openxmlformats.org/markup-compatibility/2006" xmlns:p14="http://schemas.microsoft.com/office/powerpoint/2010/main">
    <mc:Choice Requires="p14">
      <p:transition spd="slow" p14:dur="2000" advTm="38092"/>
    </mc:Choice>
    <mc:Fallback xmlns="">
      <p:transition spd="slow" advTm="38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79" objId="2"/>
        <p14:stopEvt time="37974"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020241-57CC-4145-9343-65EAE0489858}"/>
              </a:ext>
            </a:extLst>
          </p:cNvPr>
          <p:cNvSpPr txBox="1">
            <a:spLocks/>
          </p:cNvSpPr>
          <p:nvPr/>
        </p:nvSpPr>
        <p:spPr>
          <a:xfrm>
            <a:off x="1145524" y="288866"/>
            <a:ext cx="9141475" cy="994172"/>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3200" dirty="0">
                <a:solidFill>
                  <a:srgbClr val="2C1A46"/>
                </a:solidFill>
                <a:latin typeface="Montserrat" pitchFamily="2" charset="77"/>
                <a:ea typeface="Trade Gothic Condensed No. 18" charset="0"/>
                <a:cs typeface="Trade Gothic Condensed No. 18" charset="0"/>
              </a:rPr>
              <a:t>SEATS Roadway Phasing Plans</a:t>
            </a:r>
          </a:p>
          <a:p>
            <a:pPr algn="l"/>
            <a:r>
              <a:rPr lang="en-US" sz="1400" b="1" dirty="0">
                <a:solidFill>
                  <a:srgbClr val="347ABC"/>
                </a:solidFill>
                <a:latin typeface="Montserrat" pitchFamily="2" charset="77"/>
                <a:ea typeface="Trade Gothic Condensed No. 18" charset="0"/>
                <a:cs typeface="Trade Gothic Condensed No. 18" charset="0"/>
              </a:rPr>
              <a:t>Background</a:t>
            </a:r>
          </a:p>
        </p:txBody>
      </p:sp>
      <p:sp>
        <p:nvSpPr>
          <p:cNvPr id="5" name="Content Placeholder 4">
            <a:extLst>
              <a:ext uri="{FF2B5EF4-FFF2-40B4-BE49-F238E27FC236}">
                <a16:creationId xmlns:a16="http://schemas.microsoft.com/office/drawing/2014/main" id="{8E487FAE-D583-ED4E-92DD-2B3127595405}"/>
              </a:ext>
            </a:extLst>
          </p:cNvPr>
          <p:cNvSpPr txBox="1">
            <a:spLocks/>
          </p:cNvSpPr>
          <p:nvPr/>
        </p:nvSpPr>
        <p:spPr>
          <a:xfrm>
            <a:off x="762465" y="1689342"/>
            <a:ext cx="7581435" cy="5048737"/>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a:r>
              <a:rPr lang="en-US" sz="2000" b="1" dirty="0">
                <a:latin typeface="Montserrat" pitchFamily="2" charset="77"/>
              </a:rPr>
              <a:t>Detailed Methodology:</a:t>
            </a:r>
          </a:p>
          <a:p>
            <a:pPr marL="914400" indent="-508000" algn="l">
              <a:buFont typeface="Arial" panose="020B0604020202020204" pitchFamily="34" charset="0"/>
              <a:buChar char="•"/>
            </a:pPr>
            <a:r>
              <a:rPr lang="en-US" sz="2000" dirty="0">
                <a:latin typeface="Montserrat" pitchFamily="2" charset="77"/>
              </a:rPr>
              <a:t>Developed roadway segment analysis spreadsheet based on the expected roadway characteristics for sensitivity analysis.</a:t>
            </a:r>
          </a:p>
          <a:p>
            <a:pPr marL="914400" indent="-508000" algn="l">
              <a:buFont typeface="Arial" panose="020B0604020202020204" pitchFamily="34" charset="0"/>
              <a:buChar char="•"/>
            </a:pPr>
            <a:r>
              <a:rPr lang="en-US" sz="2000" dirty="0">
                <a:latin typeface="Montserrat" pitchFamily="2" charset="77"/>
              </a:rPr>
              <a:t>Developed year 2035, 2040, and 2045 modeling scenarios (socio-economic data and roadway network), using the approved Osceola 2045 SEATS travel demand model.</a:t>
            </a:r>
          </a:p>
          <a:p>
            <a:pPr marL="914400" indent="-508000" algn="l">
              <a:buFont typeface="Arial" panose="020B0604020202020204" pitchFamily="34" charset="0"/>
              <a:buChar char="•"/>
            </a:pPr>
            <a:r>
              <a:rPr lang="en-US" sz="2000" dirty="0">
                <a:latin typeface="Montserrat" pitchFamily="2" charset="77"/>
              </a:rPr>
              <a:t>Analyzed the preliminary roadway segment performance for year 2035, 2040, and 2045.</a:t>
            </a:r>
          </a:p>
          <a:p>
            <a:pPr marL="914400" indent="-508000" algn="l">
              <a:buFont typeface="Arial" panose="020B0604020202020204" pitchFamily="34" charset="0"/>
              <a:buChar char="•"/>
            </a:pPr>
            <a:r>
              <a:rPr lang="en-US" sz="2000" dirty="0">
                <a:latin typeface="Montserrat" pitchFamily="2" charset="77"/>
              </a:rPr>
              <a:t>Evaluated the roadway segment needs for the corresponding year, adjusted the roadway network as needed and re-run the travel demand model scenario.</a:t>
            </a:r>
          </a:p>
        </p:txBody>
      </p:sp>
      <p:pic>
        <p:nvPicPr>
          <p:cNvPr id="3" name="Graphic 2" descr="Circles with arrows with solid fill">
            <a:extLst>
              <a:ext uri="{FF2B5EF4-FFF2-40B4-BE49-F238E27FC236}">
                <a16:creationId xmlns:a16="http://schemas.microsoft.com/office/drawing/2014/main" id="{3FE12DBF-6A57-9175-9034-EF5DECCE94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8476" y="1244265"/>
            <a:ext cx="4874399" cy="4874399"/>
          </a:xfrm>
          <a:prstGeom prst="rect">
            <a:avLst/>
          </a:prstGeom>
        </p:spPr>
      </p:pic>
      <p:pic>
        <p:nvPicPr>
          <p:cNvPr id="2" name="Recorded Sound">
            <a:hlinkClick r:id="" action="ppaction://media"/>
            <a:extLst>
              <a:ext uri="{FF2B5EF4-FFF2-40B4-BE49-F238E27FC236}">
                <a16:creationId xmlns:a16="http://schemas.microsoft.com/office/drawing/2014/main" id="{2953B1DE-4B91-71CD-5FAD-E3A9BEA2789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956925" y="275729"/>
            <a:ext cx="487363" cy="487363"/>
          </a:xfrm>
          <a:prstGeom prst="rect">
            <a:avLst/>
          </a:prstGeom>
        </p:spPr>
      </p:pic>
    </p:spTree>
    <p:custDataLst>
      <p:tags r:id="rId1"/>
    </p:custDataLst>
    <p:extLst>
      <p:ext uri="{BB962C8B-B14F-4D97-AF65-F5344CB8AC3E}">
        <p14:creationId xmlns:p14="http://schemas.microsoft.com/office/powerpoint/2010/main" val="1221258641"/>
      </p:ext>
    </p:extLst>
  </p:cSld>
  <p:clrMapOvr>
    <a:masterClrMapping/>
  </p:clrMapOvr>
  <mc:AlternateContent xmlns:mc="http://schemas.openxmlformats.org/markup-compatibility/2006" xmlns:p14="http://schemas.microsoft.com/office/powerpoint/2010/main">
    <mc:Choice Requires="p14">
      <p:transition spd="slow" p14:dur="2000" advTm="45747"/>
    </mc:Choice>
    <mc:Fallback xmlns="">
      <p:transition spd="slow" advTm="45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67" objId="2"/>
        <p14:stopEvt time="45747"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5|4.8|3.7|6.2|5.9"/>
</p:tagLst>
</file>

<file path=ppt/tags/tag2.xml><?xml version="1.0" encoding="utf-8"?>
<p:tagLst xmlns:a="http://schemas.openxmlformats.org/drawingml/2006/main" xmlns:r="http://schemas.openxmlformats.org/officeDocument/2006/relationships" xmlns:p="http://schemas.openxmlformats.org/presentationml/2006/main">
  <p:tag name="TIMING" val="|3.5|4.8|3.7|6.2|5.9"/>
</p:tagLst>
</file>

<file path=ppt/tags/tag3.xml><?xml version="1.0" encoding="utf-8"?>
<p:tagLst xmlns:a="http://schemas.openxmlformats.org/drawingml/2006/main" xmlns:r="http://schemas.openxmlformats.org/officeDocument/2006/relationships" xmlns:p="http://schemas.openxmlformats.org/presentationml/2006/main">
  <p:tag name="TIMING" val="|3.5"/>
</p:tagLst>
</file>

<file path=ppt/tags/tag4.xml><?xml version="1.0" encoding="utf-8"?>
<p:tagLst xmlns:a="http://schemas.openxmlformats.org/drawingml/2006/main" xmlns:r="http://schemas.openxmlformats.org/officeDocument/2006/relationships" xmlns:p="http://schemas.openxmlformats.org/presentationml/2006/main">
  <p:tag name="TIMING" val="|12.2|15.4|7.4"/>
</p:tagLst>
</file>

<file path=ppt/tags/tag5.xml><?xml version="1.0" encoding="utf-8"?>
<p:tagLst xmlns:a="http://schemas.openxmlformats.org/drawingml/2006/main" xmlns:r="http://schemas.openxmlformats.org/officeDocument/2006/relationships" xmlns:p="http://schemas.openxmlformats.org/presentationml/2006/main">
  <p:tag name="TIMING" val="|12.9|6.9|5.8|1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EB2C590C5B0E548BBB80B30B4757BD0" ma:contentTypeVersion="14" ma:contentTypeDescription="Create a new document." ma:contentTypeScope="" ma:versionID="ca35c66a00d0d236c0231a3f1465e0e2">
  <xsd:schema xmlns:xsd="http://www.w3.org/2001/XMLSchema" xmlns:xs="http://www.w3.org/2001/XMLSchema" xmlns:p="http://schemas.microsoft.com/office/2006/metadata/properties" xmlns:ns2="63ed583d-7590-47b9-98bc-2af72f9646ac" xmlns:ns3="b3ce6949-99fe-4549-b75a-2322037c47c1" targetNamespace="http://schemas.microsoft.com/office/2006/metadata/properties" ma:root="true" ma:fieldsID="627c7ef805410db1a6331fd8ae470ac7" ns2:_="" ns3:_="">
    <xsd:import namespace="63ed583d-7590-47b9-98bc-2af72f9646ac"/>
    <xsd:import namespace="b3ce6949-99fe-4549-b75a-2322037c47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ed583d-7590-47b9-98bc-2af72f964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f9682ec-7d1d-47c7-bafd-956b67478b9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3ce6949-99fe-4549-b75a-2322037c47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dadf498-3212-48d0-9960-82c040e86fdd}" ma:internalName="TaxCatchAll" ma:showField="CatchAllData" ma:web="b3ce6949-99fe-4549-b75a-2322037c47c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9F2DE5-05C3-4AB3-90D2-AEFC1D5FAC9D}"/>
</file>

<file path=customXml/itemProps2.xml><?xml version="1.0" encoding="utf-8"?>
<ds:datastoreItem xmlns:ds="http://schemas.openxmlformats.org/officeDocument/2006/customXml" ds:itemID="{DD727AD0-8F07-406E-9561-FE3B459323CB}"/>
</file>

<file path=docProps/app.xml><?xml version="1.0" encoding="utf-8"?>
<Properties xmlns="http://schemas.openxmlformats.org/officeDocument/2006/extended-properties" xmlns:vt="http://schemas.openxmlformats.org/officeDocument/2006/docPropsVTypes">
  <TotalTime>3768</TotalTime>
  <Words>2104</Words>
  <Application>Microsoft Office PowerPoint</Application>
  <PresentationFormat>Widescreen</PresentationFormat>
  <Paragraphs>199</Paragraphs>
  <Slides>17</Slides>
  <Notes>17</Notes>
  <HiddenSlides>0</HiddenSlides>
  <MMClips>17</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 Theme</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 Carter</dc:creator>
  <cp:lastModifiedBy>Carolyn Fitzwilliam</cp:lastModifiedBy>
  <cp:revision>152</cp:revision>
  <cp:lastPrinted>2023-02-16T13:59:27Z</cp:lastPrinted>
  <dcterms:created xsi:type="dcterms:W3CDTF">2020-07-02T17:17:31Z</dcterms:created>
  <dcterms:modified xsi:type="dcterms:W3CDTF">2023-03-22T13:48:32Z</dcterms:modified>
</cp:coreProperties>
</file>