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 id="2147483651" r:id="rId6"/>
  </p:sldMasterIdLst>
  <p:notesMasterIdLst>
    <p:notesMasterId r:id="rId20"/>
  </p:notesMasterIdLst>
  <p:handoutMasterIdLst>
    <p:handoutMasterId r:id="rId21"/>
  </p:handoutMasterIdLst>
  <p:sldIdLst>
    <p:sldId id="256" r:id="rId7"/>
    <p:sldId id="257" r:id="rId8"/>
    <p:sldId id="258" r:id="rId9"/>
    <p:sldId id="259" r:id="rId10"/>
    <p:sldId id="265" r:id="rId11"/>
    <p:sldId id="266" r:id="rId12"/>
    <p:sldId id="267" r:id="rId13"/>
    <p:sldId id="272" r:id="rId14"/>
    <p:sldId id="274" r:id="rId15"/>
    <p:sldId id="276" r:id="rId16"/>
    <p:sldId id="281" r:id="rId17"/>
    <p:sldId id="282" r:id="rId18"/>
    <p:sldId id="264"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3C8D"/>
    <a:srgbClr val="990099"/>
    <a:srgbClr val="347ABC"/>
    <a:srgbClr val="F59733"/>
    <a:srgbClr val="78C14D"/>
    <a:srgbClr val="A1C6E2"/>
    <a:srgbClr val="CFAE1E"/>
    <a:srgbClr val="8F993D"/>
    <a:srgbClr val="3F693C"/>
    <a:srgbClr val="691B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3898" autoAdjust="0"/>
  </p:normalViewPr>
  <p:slideViewPr>
    <p:cSldViewPr snapToGrid="0" snapToObjects="1">
      <p:cViewPr varScale="1">
        <p:scale>
          <a:sx n="93" d="100"/>
          <a:sy n="93" d="100"/>
        </p:scale>
        <p:origin x="12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ED2286-38D2-B889-46F8-7998BAB159C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F09C51-E830-0C16-3C14-320FC879FCF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8E419024-D4E9-CFA2-D1F6-0514686D83A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B54AB03-E97D-0D52-576F-E17AD2ED5656}"/>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3F8F13B-7CFE-4AD2-8949-41B04ACE2702}" type="slidenum">
              <a:rPr lang="en-US" smtClean="0"/>
              <a:t>‹#›</a:t>
            </a:fld>
            <a:endParaRPr lang="en-US"/>
          </a:p>
        </p:txBody>
      </p:sp>
    </p:spTree>
    <p:extLst>
      <p:ext uri="{BB962C8B-B14F-4D97-AF65-F5344CB8AC3E}">
        <p14:creationId xmlns:p14="http://schemas.microsoft.com/office/powerpoint/2010/main" val="157061765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DD91604-2F15-485A-B851-61F568749560}" type="slidenum">
              <a:rPr lang="en-US" smtClean="0"/>
              <a:t>‹#›</a:t>
            </a:fld>
            <a:endParaRPr lang="en-US"/>
          </a:p>
        </p:txBody>
      </p:sp>
    </p:spTree>
    <p:extLst>
      <p:ext uri="{BB962C8B-B14F-4D97-AF65-F5344CB8AC3E}">
        <p14:creationId xmlns:p14="http://schemas.microsoft.com/office/powerpoint/2010/main" val="91913873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4DD91604-2F15-485A-B851-61F568749560}" type="slidenum">
              <a:rPr lang="en-US" smtClean="0"/>
              <a:t>9</a:t>
            </a:fld>
            <a:endParaRPr lang="en-US"/>
          </a:p>
        </p:txBody>
      </p:sp>
    </p:spTree>
    <p:extLst>
      <p:ext uri="{BB962C8B-B14F-4D97-AF65-F5344CB8AC3E}">
        <p14:creationId xmlns:p14="http://schemas.microsoft.com/office/powerpoint/2010/main" val="15712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4DD91604-2F15-485A-B851-61F568749560}" type="slidenum">
              <a:rPr lang="en-US" smtClean="0"/>
              <a:t>13</a:t>
            </a:fld>
            <a:endParaRPr lang="en-US"/>
          </a:p>
        </p:txBody>
      </p:sp>
    </p:spTree>
    <p:extLst>
      <p:ext uri="{BB962C8B-B14F-4D97-AF65-F5344CB8AC3E}">
        <p14:creationId xmlns:p14="http://schemas.microsoft.com/office/powerpoint/2010/main" val="1324817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080365-F1B4-4F4B-B092-A08320BFB2A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017636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20050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786D2F-45FB-C943-84AB-9670FBB2F60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57039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7071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79070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93516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894996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2017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1159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60429198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87085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1248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767739"/>
      </p:ext>
    </p:extLst>
  </p:cSld>
  <p:clrMap bg1="lt1" tx1="dk1" bg2="lt2" tx2="dk2" accent1="accent1" accent2="accent2" accent3="accent3" accent4="accent4" accent5="accent5" accent6="accent6" hlink="hlink" folHlink="folHlink"/>
  <p:sldLayoutIdLst>
    <p:sldLayoutId id="2147483650" r:id="rId1"/>
    <p:sldLayoutId id="2147483684" r:id="rId2"/>
    <p:sldLayoutId id="2147483681" r:id="rId3"/>
    <p:sldLayoutId id="2147483685" r:id="rId4"/>
    <p:sldLayoutId id="2147483682" r:id="rId5"/>
    <p:sldLayoutId id="2147483686" r:id="rId6"/>
    <p:sldLayoutId id="2147483683" r:id="rId7"/>
    <p:sldLayoutId id="21474836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osceola.org/about-osceola-county/county-meetings/local-mitigation-strategy.s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02C2D6-E261-FD40-95D8-A8D4618B55A7}"/>
              </a:ext>
            </a:extLst>
          </p:cNvPr>
          <p:cNvSpPr txBox="1">
            <a:spLocks/>
          </p:cNvSpPr>
          <p:nvPr/>
        </p:nvSpPr>
        <p:spPr>
          <a:xfrm>
            <a:off x="4798505" y="2841833"/>
            <a:ext cx="7231308" cy="2144946"/>
          </a:xfrm>
          <a:prstGeom prst="rect">
            <a:avLst/>
          </a:prstGeom>
        </p:spPr>
        <p:txBody>
          <a:bodyPr vert="horz" lIns="91440" tIns="45720" rIns="91440" bIns="4572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ts val="4500"/>
              </a:lnSpc>
            </a:pPr>
            <a:r>
              <a:rPr lang="en-US" sz="4400" dirty="0">
                <a:solidFill>
                  <a:srgbClr val="2C1A46"/>
                </a:solidFill>
                <a:latin typeface="Montserrat" pitchFamily="2" charset="77"/>
                <a:ea typeface="Helvetica Neue Light" panose="02000403000000020004" pitchFamily="2" charset="0"/>
                <a:cs typeface="Trade Gothic Condensed No. 18" charset="0"/>
              </a:rPr>
              <a:t>Local Mitigation Strategy Working Group</a:t>
            </a:r>
          </a:p>
          <a:p>
            <a:pPr algn="l">
              <a:lnSpc>
                <a:spcPct val="100000"/>
              </a:lnSpc>
            </a:pPr>
            <a:r>
              <a:rPr lang="en-US" sz="1600" b="1" dirty="0">
                <a:solidFill>
                  <a:srgbClr val="006990"/>
                </a:solidFill>
                <a:latin typeface="Montserrat" pitchFamily="2" charset="77"/>
                <a:ea typeface="Trade Gothic Condensed No. 18" charset="0"/>
                <a:cs typeface="Trade Gothic Condensed No. 18" charset="0"/>
              </a:rPr>
              <a:t>Regular Meeting- June 11, 2026</a:t>
            </a:r>
          </a:p>
          <a:p>
            <a:pPr algn="l">
              <a:lnSpc>
                <a:spcPct val="100000"/>
              </a:lnSpc>
            </a:pPr>
            <a:r>
              <a:rPr lang="en-US" sz="1600" b="1" dirty="0">
                <a:solidFill>
                  <a:srgbClr val="006990"/>
                </a:solidFill>
                <a:latin typeface="Montserrat" pitchFamily="2" charset="77"/>
                <a:ea typeface="Trade Gothic Condensed No. 18" charset="0"/>
                <a:cs typeface="Trade Gothic Condensed No. 18" charset="0"/>
              </a:rPr>
              <a:t> The School District of Osceola County</a:t>
            </a:r>
          </a:p>
        </p:txBody>
      </p:sp>
    </p:spTree>
    <p:extLst>
      <p:ext uri="{BB962C8B-B14F-4D97-AF65-F5344CB8AC3E}">
        <p14:creationId xmlns:p14="http://schemas.microsoft.com/office/powerpoint/2010/main" val="350542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17758E7-6FF1-0F43-9928-630EBB82B994}"/>
              </a:ext>
            </a:extLst>
          </p:cNvPr>
          <p:cNvSpPr txBox="1">
            <a:spLocks/>
          </p:cNvSpPr>
          <p:nvPr/>
        </p:nvSpPr>
        <p:spPr>
          <a:xfrm>
            <a:off x="762464" y="1653904"/>
            <a:ext cx="9000513" cy="4163422"/>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r>
              <a:rPr lang="en-US" sz="2000" b="1" dirty="0">
                <a:latin typeface="Montserrat" pitchFamily="2" charset="77"/>
                <a:ea typeface="Museo Sans 300" charset="0"/>
                <a:cs typeface="Museo Sans 300" charset="0"/>
              </a:rPr>
              <a:t>Plan Updates</a:t>
            </a:r>
          </a:p>
          <a:p>
            <a:pPr marL="628650" lvl="1" indent="-285750" algn="l">
              <a:buClr>
                <a:srgbClr val="3F693C"/>
              </a:buClr>
              <a:buFont typeface="Courier New" panose="02070309020205020404" pitchFamily="49" charset="0"/>
              <a:buChar char="o"/>
            </a:pPr>
            <a:r>
              <a:rPr lang="en-US" sz="1700" dirty="0">
                <a:latin typeface="Montserrat" pitchFamily="2" charset="77"/>
                <a:ea typeface="Museo Sans 300" charset="0"/>
                <a:cs typeface="Museo Sans 300" charset="0"/>
              </a:rPr>
              <a:t>LMS Plan Adoptions</a:t>
            </a:r>
          </a:p>
          <a:p>
            <a:pPr marL="628650" lvl="1" indent="-285750" algn="l">
              <a:buClr>
                <a:srgbClr val="3F693C"/>
              </a:buClr>
              <a:buFont typeface="Courier New" panose="02070309020205020404" pitchFamily="49" charset="0"/>
              <a:buChar char="o"/>
            </a:pPr>
            <a:r>
              <a:rPr lang="en-US" sz="1700" dirty="0">
                <a:latin typeface="Montserrat" pitchFamily="2" charset="77"/>
                <a:ea typeface="Museo Sans 300" charset="0"/>
                <a:cs typeface="Museo Sans 300" charset="0"/>
              </a:rPr>
              <a:t>LMS Partner Plan Integration</a:t>
            </a:r>
            <a:endParaRPr lang="en-US" sz="1550" dirty="0">
              <a:latin typeface="Montserrat" pitchFamily="2" charset="77"/>
              <a:ea typeface="Museo Sans 300" charset="0"/>
              <a:cs typeface="Museo Sans 300" charset="0"/>
            </a:endParaRPr>
          </a:p>
          <a:p>
            <a:pPr lvl="2" algn="l">
              <a:buClr>
                <a:srgbClr val="3F693C"/>
              </a:buClr>
            </a:pPr>
            <a:endParaRPr lang="en-US" sz="1550" dirty="0">
              <a:latin typeface="Montserrat" pitchFamily="2" charset="77"/>
              <a:ea typeface="Museo Sans 300" charset="0"/>
              <a:cs typeface="Museo Sans 300" charset="0"/>
            </a:endParaRPr>
          </a:p>
          <a:p>
            <a:pPr lvl="1" algn="l">
              <a:buClr>
                <a:srgbClr val="3F693C"/>
              </a:buClr>
            </a:pPr>
            <a:endParaRPr lang="en-US" sz="1700" dirty="0">
              <a:latin typeface="Montserrat" pitchFamily="2" charset="77"/>
              <a:ea typeface="Museo Sans 300" charset="0"/>
              <a:cs typeface="Museo Sans 300" charset="0"/>
            </a:endParaRPr>
          </a:p>
          <a:p>
            <a:pPr marL="285750" indent="-285750" algn="l">
              <a:buClr>
                <a:srgbClr val="3F693C"/>
              </a:buClr>
              <a:buFont typeface="Arial" charset="0"/>
              <a:buChar char="•"/>
            </a:pPr>
            <a:r>
              <a:rPr lang="en-US" sz="2000" b="1" dirty="0">
                <a:latin typeface="Montserrat" pitchFamily="2" charset="77"/>
                <a:ea typeface="Museo Sans 300" charset="0"/>
                <a:cs typeface="Museo Sans 300" charset="0"/>
              </a:rPr>
              <a:t>Program Updates</a:t>
            </a:r>
          </a:p>
          <a:p>
            <a:pPr lvl="1" algn="l">
              <a:buClr>
                <a:srgbClr val="3F693C"/>
              </a:buClr>
            </a:pPr>
            <a:endParaRPr lang="en-US" sz="1700" dirty="0">
              <a:latin typeface="Montserrat" pitchFamily="2" charset="77"/>
              <a:ea typeface="Museo Sans 300" charset="0"/>
              <a:cs typeface="Museo Sans 300" charset="0"/>
            </a:endParaRPr>
          </a:p>
        </p:txBody>
      </p:sp>
      <p:sp>
        <p:nvSpPr>
          <p:cNvPr id="2" name="Title 3">
            <a:extLst>
              <a:ext uri="{FF2B5EF4-FFF2-40B4-BE49-F238E27FC236}">
                <a16:creationId xmlns:a16="http://schemas.microsoft.com/office/drawing/2014/main" id="{A8C38C2B-635D-F241-8451-1BA2BFEBD96F}"/>
              </a:ext>
            </a:extLst>
          </p:cNvPr>
          <p:cNvSpPr txBox="1">
            <a:spLocks/>
          </p:cNvSpPr>
          <p:nvPr/>
        </p:nvSpPr>
        <p:spPr>
          <a:xfrm>
            <a:off x="1134339" y="528745"/>
            <a:ext cx="9141475" cy="519640"/>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Discussion Items</a:t>
            </a:r>
            <a:endParaRPr lang="en-US" sz="1400" b="1" dirty="0">
              <a:solidFill>
                <a:srgbClr val="347ABC"/>
              </a:solidFill>
              <a:latin typeface="Montserrat" pitchFamily="2" charset="77"/>
              <a:ea typeface="Trade Gothic Condensed No. 18" charset="0"/>
              <a:cs typeface="Trade Gothic Condensed No. 18" charset="0"/>
            </a:endParaRPr>
          </a:p>
        </p:txBody>
      </p:sp>
    </p:spTree>
    <p:extLst>
      <p:ext uri="{BB962C8B-B14F-4D97-AF65-F5344CB8AC3E}">
        <p14:creationId xmlns:p14="http://schemas.microsoft.com/office/powerpoint/2010/main" val="3652204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20241-57CC-4145-9343-65EAE0489858}"/>
              </a:ext>
            </a:extLst>
          </p:cNvPr>
          <p:cNvSpPr txBox="1">
            <a:spLocks/>
          </p:cNvSpPr>
          <p:nvPr/>
        </p:nvSpPr>
        <p:spPr>
          <a:xfrm>
            <a:off x="1145524" y="288866"/>
            <a:ext cx="9141475"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Discussion Items</a:t>
            </a:r>
          </a:p>
          <a:p>
            <a:pPr algn="l">
              <a:lnSpc>
                <a:spcPts val="1800"/>
              </a:lnSpc>
            </a:pPr>
            <a:r>
              <a:rPr lang="en-US" sz="1400" b="1" dirty="0">
                <a:solidFill>
                  <a:srgbClr val="347ABC"/>
                </a:solidFill>
                <a:latin typeface="Montserrat" pitchFamily="2" charset="77"/>
                <a:ea typeface="Trade Gothic Condensed No. 18" charset="0"/>
                <a:cs typeface="Trade Gothic Condensed No. 18" charset="0"/>
              </a:rPr>
              <a:t> Meeting Updates</a:t>
            </a:r>
          </a:p>
        </p:txBody>
      </p:sp>
      <p:sp>
        <p:nvSpPr>
          <p:cNvPr id="5" name="Content Placeholder 4">
            <a:extLst>
              <a:ext uri="{FF2B5EF4-FFF2-40B4-BE49-F238E27FC236}">
                <a16:creationId xmlns:a16="http://schemas.microsoft.com/office/drawing/2014/main" id="{8E487FAE-D583-ED4E-92DD-2B3127595405}"/>
              </a:ext>
            </a:extLst>
          </p:cNvPr>
          <p:cNvSpPr txBox="1">
            <a:spLocks/>
          </p:cNvSpPr>
          <p:nvPr/>
        </p:nvSpPr>
        <p:spPr>
          <a:xfrm>
            <a:off x="762465" y="1653904"/>
            <a:ext cx="10969990" cy="320073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Silver Jackets FY2027 Call for Proposal (1 May – 1 July)</a:t>
            </a:r>
          </a:p>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FDEM Mitigate FL (June 9)</a:t>
            </a:r>
          </a:p>
          <a:p>
            <a:pPr marL="628650" lvl="1" indent="-285750" algn="l">
              <a:buClr>
                <a:srgbClr val="3F693C"/>
              </a:buClr>
              <a:buFont typeface="Arial" charset="0"/>
              <a:buChar char="•"/>
            </a:pPr>
            <a:r>
              <a:rPr lang="en-US" sz="2000" dirty="0">
                <a:latin typeface="Montserrat" pitchFamily="2" charset="77"/>
                <a:ea typeface="Museo Sans 300" charset="0"/>
                <a:cs typeface="Museo Sans 300" charset="0"/>
              </a:rPr>
              <a:t>BRIC Funding</a:t>
            </a:r>
          </a:p>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Next LMS Working Group General Meeting – September 10, 2026</a:t>
            </a:r>
          </a:p>
          <a:p>
            <a:pPr lvl="1" algn="l">
              <a:buClr>
                <a:srgbClr val="3F693C"/>
              </a:buClr>
            </a:pPr>
            <a:endParaRPr lang="en-US" sz="1700" dirty="0">
              <a:latin typeface="Montserrat" pitchFamily="2" charset="77"/>
              <a:ea typeface="Museo Sans 300" charset="0"/>
              <a:cs typeface="Museo Sans 300" charset="0"/>
            </a:endParaRPr>
          </a:p>
          <a:p>
            <a:pPr lvl="1" algn="l">
              <a:buClr>
                <a:srgbClr val="3F693C"/>
              </a:buClr>
            </a:pPr>
            <a:endParaRPr lang="en-US" sz="1550" dirty="0">
              <a:latin typeface="Montserrat" pitchFamily="2" charset="77"/>
              <a:ea typeface="Museo Sans 300" charset="0"/>
              <a:cs typeface="Museo Sans 300" charset="0"/>
            </a:endParaRPr>
          </a:p>
          <a:p>
            <a:pPr marL="628650" lvl="1" indent="-285750" algn="l">
              <a:buClr>
                <a:srgbClr val="3F693C"/>
              </a:buClr>
              <a:buFont typeface="Arial" charset="0"/>
              <a:buChar char="•"/>
            </a:pPr>
            <a:endParaRPr lang="en-US" sz="1700" dirty="0">
              <a:latin typeface="Montserrat" pitchFamily="2" charset="77"/>
              <a:ea typeface="Museo Sans 300" charset="0"/>
              <a:cs typeface="Museo Sans 300" charset="0"/>
            </a:endParaRPr>
          </a:p>
        </p:txBody>
      </p:sp>
    </p:spTree>
    <p:extLst>
      <p:ext uri="{BB962C8B-B14F-4D97-AF65-F5344CB8AC3E}">
        <p14:creationId xmlns:p14="http://schemas.microsoft.com/office/powerpoint/2010/main" val="174243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A94D37F7-F3F1-C64C-9701-AFD77517421B}"/>
              </a:ext>
            </a:extLst>
          </p:cNvPr>
          <p:cNvSpPr txBox="1">
            <a:spLocks/>
          </p:cNvSpPr>
          <p:nvPr/>
        </p:nvSpPr>
        <p:spPr>
          <a:xfrm>
            <a:off x="762465" y="1653904"/>
            <a:ext cx="7886700" cy="320073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endParaRPr lang="en-US" sz="1200" dirty="0">
              <a:latin typeface="Montserrat" pitchFamily="2" charset="77"/>
              <a:ea typeface="Museo Sans 300" charset="0"/>
              <a:cs typeface="Museo Sans 300" charset="0"/>
            </a:endParaRPr>
          </a:p>
        </p:txBody>
      </p:sp>
      <p:sp>
        <p:nvSpPr>
          <p:cNvPr id="2" name="Title 3">
            <a:extLst>
              <a:ext uri="{FF2B5EF4-FFF2-40B4-BE49-F238E27FC236}">
                <a16:creationId xmlns:a16="http://schemas.microsoft.com/office/drawing/2014/main" id="{817CA013-BFF5-4952-297B-019BE7593F90}"/>
              </a:ext>
            </a:extLst>
          </p:cNvPr>
          <p:cNvSpPr txBox="1">
            <a:spLocks/>
          </p:cNvSpPr>
          <p:nvPr/>
        </p:nvSpPr>
        <p:spPr>
          <a:xfrm>
            <a:off x="1134339" y="528745"/>
            <a:ext cx="9141475" cy="519640"/>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Adjournment</a:t>
            </a:r>
            <a:endParaRPr lang="en-US" sz="1400" b="1" dirty="0">
              <a:solidFill>
                <a:srgbClr val="347ABC"/>
              </a:solidFill>
              <a:latin typeface="Montserrat" pitchFamily="2" charset="77"/>
              <a:ea typeface="Trade Gothic Condensed No. 18" charset="0"/>
              <a:cs typeface="Trade Gothic Condensed No. 18" charset="0"/>
            </a:endParaRPr>
          </a:p>
        </p:txBody>
      </p:sp>
    </p:spTree>
    <p:extLst>
      <p:ext uri="{BB962C8B-B14F-4D97-AF65-F5344CB8AC3E}">
        <p14:creationId xmlns:p14="http://schemas.microsoft.com/office/powerpoint/2010/main" val="1739645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D6DB313-C5E5-144C-A288-EA32DFB967DE}"/>
              </a:ext>
            </a:extLst>
          </p:cNvPr>
          <p:cNvSpPr txBox="1">
            <a:spLocks/>
          </p:cNvSpPr>
          <p:nvPr/>
        </p:nvSpPr>
        <p:spPr>
          <a:xfrm>
            <a:off x="6171172" y="2665965"/>
            <a:ext cx="6117682" cy="1526069"/>
          </a:xfrm>
          <a:prstGeom prst="rect">
            <a:avLst/>
          </a:prstGeom>
        </p:spPr>
        <p:txBody>
          <a:bodyPr vert="horz" lIns="91440" tIns="45720" rIns="91440" bIns="45720" rtlCol="0" anchor="b">
            <a:normAutofit fontScale="2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ts val="3500"/>
              </a:lnSpc>
            </a:pPr>
            <a:r>
              <a:rPr lang="en-US" sz="9000" dirty="0">
                <a:solidFill>
                  <a:schemeClr val="bg1"/>
                </a:solidFill>
                <a:latin typeface="Montserrat" pitchFamily="2" charset="77"/>
                <a:ea typeface="Trade Gothic Condensed No. 18" charset="0"/>
                <a:cs typeface="Trade Gothic Condensed No. 18" charset="0"/>
              </a:rPr>
              <a:t>Local Mitigation Strategy</a:t>
            </a:r>
            <a:br>
              <a:rPr lang="en-US" sz="9000" dirty="0">
                <a:solidFill>
                  <a:schemeClr val="bg1"/>
                </a:solidFill>
                <a:latin typeface="Montserrat" pitchFamily="2" charset="77"/>
                <a:ea typeface="Trade Gothic Condensed No. 18" charset="0"/>
                <a:cs typeface="Trade Gothic Condensed No. 18" charset="0"/>
              </a:rPr>
            </a:br>
            <a:r>
              <a:rPr lang="en-US" sz="9000" dirty="0">
                <a:solidFill>
                  <a:schemeClr val="bg1"/>
                </a:solidFill>
                <a:latin typeface="Montserrat" pitchFamily="2" charset="77"/>
                <a:ea typeface="Trade Gothic Condensed No. 18" charset="0"/>
                <a:cs typeface="Trade Gothic Condensed No. 18" charset="0"/>
              </a:rPr>
              <a:t>Working Group</a:t>
            </a:r>
          </a:p>
          <a:p>
            <a:pPr algn="l">
              <a:lnSpc>
                <a:spcPct val="170000"/>
              </a:lnSpc>
            </a:pPr>
            <a:r>
              <a:rPr lang="en-US" sz="6400" b="1" dirty="0">
                <a:solidFill>
                  <a:schemeClr val="bg1"/>
                </a:solidFill>
                <a:latin typeface="Montserrat" pitchFamily="2" charset="77"/>
                <a:ea typeface="Trade Gothic Condensed No. 18" charset="0"/>
                <a:cs typeface="Trade Gothic Condensed No. 18" charset="0"/>
              </a:rPr>
              <a:t>Next Regular Meeting-  September 10, 2026</a:t>
            </a:r>
          </a:p>
        </p:txBody>
      </p:sp>
      <p:sp>
        <p:nvSpPr>
          <p:cNvPr id="3" name="TextBox 2">
            <a:extLst>
              <a:ext uri="{FF2B5EF4-FFF2-40B4-BE49-F238E27FC236}">
                <a16:creationId xmlns:a16="http://schemas.microsoft.com/office/drawing/2014/main" id="{F08F1F3F-9D3E-244C-73AF-D59080DD3115}"/>
              </a:ext>
            </a:extLst>
          </p:cNvPr>
          <p:cNvSpPr txBox="1"/>
          <p:nvPr/>
        </p:nvSpPr>
        <p:spPr>
          <a:xfrm>
            <a:off x="5289593" y="5269325"/>
            <a:ext cx="6206121" cy="584775"/>
          </a:xfrm>
          <a:prstGeom prst="rect">
            <a:avLst/>
          </a:prstGeom>
          <a:noFill/>
        </p:spPr>
        <p:txBody>
          <a:bodyPr wrap="square">
            <a:spAutoFit/>
          </a:bodyPr>
          <a:lstStyle/>
          <a:p>
            <a:pPr marL="182880" lvl="1" algn="l"/>
            <a:r>
              <a:rPr lang="en-US" sz="1600" dirty="0">
                <a:solidFill>
                  <a:schemeClr val="bg1"/>
                </a:solidFill>
              </a:rPr>
              <a:t>Previous and upcoming LMS Working Group meeting dates, materials, </a:t>
            </a:r>
          </a:p>
          <a:p>
            <a:pPr marL="182880" lvl="1" algn="l"/>
            <a:r>
              <a:rPr lang="en-US" sz="1600" dirty="0">
                <a:solidFill>
                  <a:schemeClr val="bg1"/>
                </a:solidFill>
              </a:rPr>
              <a:t>minutes, and recordings are available on Osceola County’s website at  </a:t>
            </a:r>
          </a:p>
        </p:txBody>
      </p:sp>
      <p:sp>
        <p:nvSpPr>
          <p:cNvPr id="4" name="TextBox 3">
            <a:extLst>
              <a:ext uri="{FF2B5EF4-FFF2-40B4-BE49-F238E27FC236}">
                <a16:creationId xmlns:a16="http://schemas.microsoft.com/office/drawing/2014/main" id="{C0A1505A-C640-016E-B06B-E19A47AA0CD3}"/>
              </a:ext>
            </a:extLst>
          </p:cNvPr>
          <p:cNvSpPr txBox="1"/>
          <p:nvPr/>
        </p:nvSpPr>
        <p:spPr>
          <a:xfrm>
            <a:off x="4326622" y="5735540"/>
            <a:ext cx="7865378" cy="369332"/>
          </a:xfrm>
          <a:prstGeom prst="rect">
            <a:avLst/>
          </a:prstGeom>
          <a:noFill/>
        </p:spPr>
        <p:txBody>
          <a:bodyPr wrap="square" rtlCol="0">
            <a:spAutoFit/>
          </a:bodyPr>
          <a:lstStyle/>
          <a:p>
            <a:r>
              <a:rPr lang="en-US" sz="1800" dirty="0">
                <a:solidFill>
                  <a:schemeClr val="bg1"/>
                </a:solidFill>
              </a:rPr>
              <a:t> </a:t>
            </a:r>
            <a:r>
              <a:rPr lang="en-US" sz="1550" u="sng" dirty="0">
                <a:solidFill>
                  <a:schemeClr val="bg1"/>
                </a:solidFill>
                <a:hlinkClick r:id="rId3">
                  <a:extLst>
                    <a:ext uri="{A12FA001-AC4F-418D-AE19-62706E023703}">
                      <ahyp:hlinkClr xmlns:ahyp="http://schemas.microsoft.com/office/drawing/2018/hyperlinkcolor" val="tx"/>
                    </a:ext>
                  </a:extLst>
                </a:hlinkClick>
              </a:rPr>
              <a:t>https://www.osceola.org/about-osceola-county/county-meetings/local-mitigation-strategy.stml</a:t>
            </a:r>
            <a:endParaRPr lang="en-US" sz="1550" dirty="0">
              <a:solidFill>
                <a:schemeClr val="bg1"/>
              </a:solidFill>
            </a:endParaRPr>
          </a:p>
        </p:txBody>
      </p:sp>
    </p:spTree>
    <p:extLst>
      <p:ext uri="{BB962C8B-B14F-4D97-AF65-F5344CB8AC3E}">
        <p14:creationId xmlns:p14="http://schemas.microsoft.com/office/powerpoint/2010/main" val="350551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20241-57CC-4145-9343-65EAE0489858}"/>
              </a:ext>
            </a:extLst>
          </p:cNvPr>
          <p:cNvSpPr txBox="1">
            <a:spLocks/>
          </p:cNvSpPr>
          <p:nvPr/>
        </p:nvSpPr>
        <p:spPr>
          <a:xfrm>
            <a:off x="1134339" y="528745"/>
            <a:ext cx="9141475" cy="519640"/>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Agenda</a:t>
            </a:r>
            <a:endParaRPr lang="en-US" sz="1400" b="1" dirty="0">
              <a:solidFill>
                <a:srgbClr val="347ABC"/>
              </a:solidFill>
              <a:latin typeface="Montserrat" pitchFamily="2" charset="77"/>
              <a:ea typeface="Trade Gothic Condensed No. 18" charset="0"/>
              <a:cs typeface="Trade Gothic Condensed No. 18" charset="0"/>
            </a:endParaRPr>
          </a:p>
        </p:txBody>
      </p:sp>
      <p:sp>
        <p:nvSpPr>
          <p:cNvPr id="5" name="Content Placeholder 4">
            <a:extLst>
              <a:ext uri="{FF2B5EF4-FFF2-40B4-BE49-F238E27FC236}">
                <a16:creationId xmlns:a16="http://schemas.microsoft.com/office/drawing/2014/main" id="{8E487FAE-D583-ED4E-92DD-2B3127595405}"/>
              </a:ext>
            </a:extLst>
          </p:cNvPr>
          <p:cNvSpPr txBox="1">
            <a:spLocks/>
          </p:cNvSpPr>
          <p:nvPr/>
        </p:nvSpPr>
        <p:spPr>
          <a:xfrm>
            <a:off x="762465" y="1653904"/>
            <a:ext cx="7886700" cy="3200730"/>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Attendance</a:t>
            </a:r>
          </a:p>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Approval of Agenda</a:t>
            </a:r>
          </a:p>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Membership Updates</a:t>
            </a:r>
          </a:p>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Approval of Minutes</a:t>
            </a:r>
          </a:p>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Hear the Audience</a:t>
            </a:r>
          </a:p>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Committee Reports</a:t>
            </a:r>
          </a:p>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Project Priority List</a:t>
            </a:r>
          </a:p>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Discussion Items</a:t>
            </a:r>
          </a:p>
          <a:p>
            <a:pPr marL="285750" indent="-285750" algn="l">
              <a:buClr>
                <a:srgbClr val="3F693C"/>
              </a:buClr>
              <a:buFont typeface="Arial" charset="0"/>
              <a:buChar char="•"/>
            </a:pPr>
            <a:r>
              <a:rPr lang="en-US" sz="2000" dirty="0">
                <a:latin typeface="Montserrat" pitchFamily="2" charset="77"/>
                <a:ea typeface="Museo Sans 300" charset="0"/>
                <a:cs typeface="Museo Sans 300" charset="0"/>
              </a:rPr>
              <a:t>Adjournment</a:t>
            </a:r>
          </a:p>
          <a:p>
            <a:pPr algn="l">
              <a:buClr>
                <a:srgbClr val="3F693C"/>
              </a:buClr>
            </a:pPr>
            <a:endParaRPr lang="en-US" sz="1200" dirty="0">
              <a:latin typeface="Montserrat" pitchFamily="2" charset="77"/>
              <a:ea typeface="Museo Sans 300" charset="0"/>
              <a:cs typeface="Museo Sans 300" charset="0"/>
            </a:endParaRPr>
          </a:p>
        </p:txBody>
      </p:sp>
    </p:spTree>
    <p:extLst>
      <p:ext uri="{BB962C8B-B14F-4D97-AF65-F5344CB8AC3E}">
        <p14:creationId xmlns:p14="http://schemas.microsoft.com/office/powerpoint/2010/main" val="2637289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A94D37F7-F3F1-C64C-9701-AFD77517421B}"/>
              </a:ext>
            </a:extLst>
          </p:cNvPr>
          <p:cNvSpPr txBox="1">
            <a:spLocks/>
          </p:cNvSpPr>
          <p:nvPr/>
        </p:nvSpPr>
        <p:spPr>
          <a:xfrm>
            <a:off x="762465" y="1653904"/>
            <a:ext cx="7886700" cy="320073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endParaRPr lang="en-US" sz="1200" dirty="0">
              <a:latin typeface="Montserrat" pitchFamily="2" charset="77"/>
              <a:ea typeface="Museo Sans 300" charset="0"/>
              <a:cs typeface="Museo Sans 300" charset="0"/>
            </a:endParaRPr>
          </a:p>
        </p:txBody>
      </p:sp>
      <p:sp>
        <p:nvSpPr>
          <p:cNvPr id="2" name="Title 3">
            <a:extLst>
              <a:ext uri="{FF2B5EF4-FFF2-40B4-BE49-F238E27FC236}">
                <a16:creationId xmlns:a16="http://schemas.microsoft.com/office/drawing/2014/main" id="{32CBCB9A-C5F9-9CD8-4D77-589816C1DDC1}"/>
              </a:ext>
            </a:extLst>
          </p:cNvPr>
          <p:cNvSpPr txBox="1">
            <a:spLocks/>
          </p:cNvSpPr>
          <p:nvPr/>
        </p:nvSpPr>
        <p:spPr>
          <a:xfrm>
            <a:off x="1134339" y="528745"/>
            <a:ext cx="9141475" cy="519640"/>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Attendance</a:t>
            </a:r>
            <a:endParaRPr lang="en-US" sz="1400" b="1" dirty="0">
              <a:solidFill>
                <a:srgbClr val="347ABC"/>
              </a:solidFill>
              <a:latin typeface="Montserrat" pitchFamily="2" charset="77"/>
              <a:ea typeface="Trade Gothic Condensed No. 18" charset="0"/>
              <a:cs typeface="Trade Gothic Condensed No. 18" charset="0"/>
            </a:endParaRPr>
          </a:p>
        </p:txBody>
      </p:sp>
    </p:spTree>
    <p:extLst>
      <p:ext uri="{BB962C8B-B14F-4D97-AF65-F5344CB8AC3E}">
        <p14:creationId xmlns:p14="http://schemas.microsoft.com/office/powerpoint/2010/main" val="255387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D13E44-2F07-F944-99D5-FE00275864C7}"/>
              </a:ext>
            </a:extLst>
          </p:cNvPr>
          <p:cNvSpPr txBox="1">
            <a:spLocks/>
          </p:cNvSpPr>
          <p:nvPr/>
        </p:nvSpPr>
        <p:spPr>
          <a:xfrm>
            <a:off x="762465" y="1653904"/>
            <a:ext cx="7886700" cy="320073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endParaRPr lang="en-US" sz="1200" dirty="0">
              <a:latin typeface="Montserrat" pitchFamily="2" charset="77"/>
              <a:ea typeface="Museo Sans 300" charset="0"/>
              <a:cs typeface="Museo Sans 300" charset="0"/>
            </a:endParaRPr>
          </a:p>
        </p:txBody>
      </p:sp>
      <p:sp>
        <p:nvSpPr>
          <p:cNvPr id="2" name="Title 3">
            <a:extLst>
              <a:ext uri="{FF2B5EF4-FFF2-40B4-BE49-F238E27FC236}">
                <a16:creationId xmlns:a16="http://schemas.microsoft.com/office/drawing/2014/main" id="{E0B74F3A-CE6D-784D-CCF7-04D27C366026}"/>
              </a:ext>
            </a:extLst>
          </p:cNvPr>
          <p:cNvSpPr txBox="1">
            <a:spLocks/>
          </p:cNvSpPr>
          <p:nvPr/>
        </p:nvSpPr>
        <p:spPr>
          <a:xfrm>
            <a:off x="1134339" y="528745"/>
            <a:ext cx="9141475" cy="519640"/>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Approval of Agenda</a:t>
            </a:r>
            <a:endParaRPr lang="en-US" sz="1400" b="1" dirty="0">
              <a:solidFill>
                <a:srgbClr val="347ABC"/>
              </a:solidFill>
              <a:latin typeface="Montserrat" pitchFamily="2" charset="77"/>
              <a:ea typeface="Trade Gothic Condensed No. 18" charset="0"/>
              <a:cs typeface="Trade Gothic Condensed No. 18" charset="0"/>
            </a:endParaRPr>
          </a:p>
        </p:txBody>
      </p:sp>
      <p:pic>
        <p:nvPicPr>
          <p:cNvPr id="4" name="Picture 3">
            <a:extLst>
              <a:ext uri="{FF2B5EF4-FFF2-40B4-BE49-F238E27FC236}">
                <a16:creationId xmlns:a16="http://schemas.microsoft.com/office/drawing/2014/main" id="{BDC294BF-1E1B-22EF-B2C0-B2DF016FDDE7}"/>
              </a:ext>
            </a:extLst>
          </p:cNvPr>
          <p:cNvPicPr>
            <a:picLocks noChangeAspect="1"/>
          </p:cNvPicPr>
          <p:nvPr/>
        </p:nvPicPr>
        <p:blipFill>
          <a:blip r:embed="rId2"/>
          <a:srcRect/>
          <a:stretch/>
        </p:blipFill>
        <p:spPr>
          <a:xfrm>
            <a:off x="4122010" y="1099431"/>
            <a:ext cx="4128125" cy="5557628"/>
          </a:xfrm>
          <a:prstGeom prst="rect">
            <a:avLst/>
          </a:prstGeom>
          <a:ln>
            <a:solidFill>
              <a:schemeClr val="tx1"/>
            </a:solidFill>
          </a:ln>
        </p:spPr>
      </p:pic>
    </p:spTree>
    <p:extLst>
      <p:ext uri="{BB962C8B-B14F-4D97-AF65-F5344CB8AC3E}">
        <p14:creationId xmlns:p14="http://schemas.microsoft.com/office/powerpoint/2010/main" val="4165486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E487FAE-D583-ED4E-92DD-2B3127595405}"/>
              </a:ext>
            </a:extLst>
          </p:cNvPr>
          <p:cNvSpPr txBox="1">
            <a:spLocks/>
          </p:cNvSpPr>
          <p:nvPr/>
        </p:nvSpPr>
        <p:spPr>
          <a:xfrm>
            <a:off x="762465" y="1653904"/>
            <a:ext cx="7886700" cy="320073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endParaRPr lang="en-US" sz="1200" dirty="0">
              <a:latin typeface="Montserrat" pitchFamily="2" charset="77"/>
              <a:ea typeface="Museo Sans 300" charset="0"/>
              <a:cs typeface="Museo Sans 300" charset="0"/>
            </a:endParaRPr>
          </a:p>
        </p:txBody>
      </p:sp>
      <p:sp>
        <p:nvSpPr>
          <p:cNvPr id="2" name="Title 3">
            <a:extLst>
              <a:ext uri="{FF2B5EF4-FFF2-40B4-BE49-F238E27FC236}">
                <a16:creationId xmlns:a16="http://schemas.microsoft.com/office/drawing/2014/main" id="{F7B9A207-5739-A61F-0352-0FD2BE984FA3}"/>
              </a:ext>
            </a:extLst>
          </p:cNvPr>
          <p:cNvSpPr txBox="1">
            <a:spLocks/>
          </p:cNvSpPr>
          <p:nvPr/>
        </p:nvSpPr>
        <p:spPr>
          <a:xfrm>
            <a:off x="1134339" y="528745"/>
            <a:ext cx="9141475" cy="519640"/>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Approval of Minutes</a:t>
            </a:r>
            <a:endParaRPr lang="en-US" sz="1400" b="1" dirty="0">
              <a:solidFill>
                <a:srgbClr val="347ABC"/>
              </a:solidFill>
              <a:latin typeface="Montserrat" pitchFamily="2" charset="77"/>
              <a:ea typeface="Trade Gothic Condensed No. 18" charset="0"/>
              <a:cs typeface="Trade Gothic Condensed No. 18" charset="0"/>
            </a:endParaRPr>
          </a:p>
        </p:txBody>
      </p:sp>
      <p:pic>
        <p:nvPicPr>
          <p:cNvPr id="6" name="Picture 5">
            <a:extLst>
              <a:ext uri="{FF2B5EF4-FFF2-40B4-BE49-F238E27FC236}">
                <a16:creationId xmlns:a16="http://schemas.microsoft.com/office/drawing/2014/main" id="{79CAD99C-C22D-D3C2-661B-A77CE87FA584}"/>
              </a:ext>
            </a:extLst>
          </p:cNvPr>
          <p:cNvPicPr>
            <a:picLocks noChangeAspect="1"/>
          </p:cNvPicPr>
          <p:nvPr/>
        </p:nvPicPr>
        <p:blipFill>
          <a:blip r:embed="rId2"/>
          <a:srcRect/>
          <a:stretch/>
        </p:blipFill>
        <p:spPr>
          <a:xfrm>
            <a:off x="991515" y="1149929"/>
            <a:ext cx="3906743" cy="5110789"/>
          </a:xfrm>
          <a:prstGeom prst="rect">
            <a:avLst/>
          </a:prstGeom>
          <a:ln>
            <a:solidFill>
              <a:schemeClr val="tx1"/>
            </a:solidFill>
          </a:ln>
        </p:spPr>
      </p:pic>
      <p:pic>
        <p:nvPicPr>
          <p:cNvPr id="9" name="Picture 8">
            <a:extLst>
              <a:ext uri="{FF2B5EF4-FFF2-40B4-BE49-F238E27FC236}">
                <a16:creationId xmlns:a16="http://schemas.microsoft.com/office/drawing/2014/main" id="{E05FE62C-93F8-0D48-33E1-6E99573753A0}"/>
              </a:ext>
            </a:extLst>
          </p:cNvPr>
          <p:cNvPicPr>
            <a:picLocks noChangeAspect="1"/>
          </p:cNvPicPr>
          <p:nvPr/>
        </p:nvPicPr>
        <p:blipFill>
          <a:blip r:embed="rId3"/>
          <a:srcRect/>
          <a:stretch/>
        </p:blipFill>
        <p:spPr>
          <a:xfrm>
            <a:off x="5239404" y="1147870"/>
            <a:ext cx="3853962" cy="5114907"/>
          </a:xfrm>
          <a:prstGeom prst="rect">
            <a:avLst/>
          </a:prstGeom>
          <a:ln>
            <a:solidFill>
              <a:schemeClr val="tx1"/>
            </a:solidFill>
          </a:ln>
        </p:spPr>
      </p:pic>
    </p:spTree>
    <p:extLst>
      <p:ext uri="{BB962C8B-B14F-4D97-AF65-F5344CB8AC3E}">
        <p14:creationId xmlns:p14="http://schemas.microsoft.com/office/powerpoint/2010/main" val="2634253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A94D37F7-F3F1-C64C-9701-AFD77517421B}"/>
              </a:ext>
            </a:extLst>
          </p:cNvPr>
          <p:cNvSpPr txBox="1">
            <a:spLocks/>
          </p:cNvSpPr>
          <p:nvPr/>
        </p:nvSpPr>
        <p:spPr>
          <a:xfrm>
            <a:off x="762465" y="1653904"/>
            <a:ext cx="7886700" cy="320073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endParaRPr lang="en-US" sz="1200" dirty="0">
              <a:latin typeface="Montserrat" pitchFamily="2" charset="77"/>
              <a:ea typeface="Museo Sans 300" charset="0"/>
              <a:cs typeface="Museo Sans 300" charset="0"/>
            </a:endParaRPr>
          </a:p>
        </p:txBody>
      </p:sp>
      <p:sp>
        <p:nvSpPr>
          <p:cNvPr id="2" name="Title 3">
            <a:extLst>
              <a:ext uri="{FF2B5EF4-FFF2-40B4-BE49-F238E27FC236}">
                <a16:creationId xmlns:a16="http://schemas.microsoft.com/office/drawing/2014/main" id="{C9E4E4EE-639D-C642-9237-33D786E273AF}"/>
              </a:ext>
            </a:extLst>
          </p:cNvPr>
          <p:cNvSpPr txBox="1">
            <a:spLocks/>
          </p:cNvSpPr>
          <p:nvPr/>
        </p:nvSpPr>
        <p:spPr>
          <a:xfrm>
            <a:off x="1134339" y="528745"/>
            <a:ext cx="9141475" cy="519640"/>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Hear the Audience</a:t>
            </a:r>
            <a:endParaRPr lang="en-US" sz="1400" b="1" dirty="0">
              <a:solidFill>
                <a:srgbClr val="347ABC"/>
              </a:solidFill>
              <a:latin typeface="Montserrat" pitchFamily="2" charset="77"/>
              <a:ea typeface="Trade Gothic Condensed No. 18" charset="0"/>
              <a:cs typeface="Trade Gothic Condensed No. 18" charset="0"/>
            </a:endParaRPr>
          </a:p>
        </p:txBody>
      </p:sp>
      <p:sp>
        <p:nvSpPr>
          <p:cNvPr id="3" name="TextBox 2">
            <a:extLst>
              <a:ext uri="{FF2B5EF4-FFF2-40B4-BE49-F238E27FC236}">
                <a16:creationId xmlns:a16="http://schemas.microsoft.com/office/drawing/2014/main" id="{16276ED8-825A-A065-3C3F-6F11EA3B1789}"/>
              </a:ext>
            </a:extLst>
          </p:cNvPr>
          <p:cNvSpPr txBox="1"/>
          <p:nvPr/>
        </p:nvSpPr>
        <p:spPr>
          <a:xfrm>
            <a:off x="1266738" y="2197916"/>
            <a:ext cx="9538281" cy="1754326"/>
          </a:xfrm>
          <a:prstGeom prst="rect">
            <a:avLst/>
          </a:prstGeom>
          <a:noFill/>
        </p:spPr>
        <p:txBody>
          <a:bodyPr wrap="square" rtlCol="0">
            <a:spAutoFit/>
          </a:bodyPr>
          <a:lstStyle/>
          <a:p>
            <a:pPr algn="l"/>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 </a:t>
            </a:r>
            <a:r>
              <a:rPr lang="en-US" sz="1800" b="0" i="1" u="none" strike="noStrike" baseline="0" dirty="0">
                <a:solidFill>
                  <a:srgbClr val="000000"/>
                </a:solidFill>
                <a:latin typeface="Arial" panose="020B0604020202020204" pitchFamily="34" charset="0"/>
              </a:rPr>
              <a:t>Except for those matters specifically exempted under the State Statute and Local Ordinance, the Working Group shall provide an opportunity for public comment prior to the undertaking by the Working Group of any action on the agenda. The Working Group will not vote on any item during this portion of the meeting. Rather, this portion of the meeting is to allow for public comments to be heard on items that are on the agenda for that meeting. </a:t>
            </a:r>
            <a:endParaRPr lang="en-US" dirty="0"/>
          </a:p>
        </p:txBody>
      </p:sp>
    </p:spTree>
    <p:extLst>
      <p:ext uri="{BB962C8B-B14F-4D97-AF65-F5344CB8AC3E}">
        <p14:creationId xmlns:p14="http://schemas.microsoft.com/office/powerpoint/2010/main" val="1365135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D13E44-2F07-F944-99D5-FE00275864C7}"/>
              </a:ext>
            </a:extLst>
          </p:cNvPr>
          <p:cNvSpPr txBox="1">
            <a:spLocks/>
          </p:cNvSpPr>
          <p:nvPr/>
        </p:nvSpPr>
        <p:spPr>
          <a:xfrm>
            <a:off x="358220" y="1653904"/>
            <a:ext cx="11698662" cy="3200730"/>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r>
              <a:rPr lang="en-US" sz="2000" dirty="0">
                <a:latin typeface="Montserrat Light" panose="00000400000000000000" pitchFamily="2" charset="0"/>
                <a:ea typeface="Museo Sans 300" charset="0"/>
                <a:cs typeface="Museo Sans 300" charset="0"/>
              </a:rPr>
              <a:t>Substantial Damage Subcommittee </a:t>
            </a:r>
          </a:p>
          <a:p>
            <a:pPr lvl="1" algn="l">
              <a:buClr>
                <a:srgbClr val="3F693C"/>
              </a:buClr>
            </a:pPr>
            <a:endParaRPr lang="en-US" sz="2000" dirty="0">
              <a:latin typeface="Montserrat Light" panose="00000400000000000000" pitchFamily="2" charset="0"/>
              <a:ea typeface="Museo Sans 300" charset="0"/>
              <a:cs typeface="Museo Sans 300" charset="0"/>
            </a:endParaRPr>
          </a:p>
          <a:p>
            <a:pPr marL="285750" indent="-285750" algn="l">
              <a:buClr>
                <a:srgbClr val="3F693C"/>
              </a:buClr>
              <a:buFont typeface="Arial" charset="0"/>
              <a:buChar char="•"/>
            </a:pPr>
            <a:r>
              <a:rPr lang="en-US" sz="2000" dirty="0">
                <a:latin typeface="Montserrat Light" panose="00000400000000000000" pitchFamily="2" charset="0"/>
                <a:ea typeface="Museo Sans 300" charset="0"/>
                <a:cs typeface="Museo Sans 300" charset="0"/>
              </a:rPr>
              <a:t>Public Involvement Subcommittee</a:t>
            </a:r>
          </a:p>
          <a:p>
            <a:pPr marL="628650" lvl="1" indent="-285750" algn="l">
              <a:buClr>
                <a:srgbClr val="3F693C"/>
              </a:buClr>
              <a:buFont typeface="Arial" charset="0"/>
              <a:buChar char="•"/>
            </a:pPr>
            <a:r>
              <a:rPr lang="en-US" sz="1700" dirty="0">
                <a:latin typeface="Montserrat Light" panose="00000400000000000000" pitchFamily="2" charset="0"/>
                <a:ea typeface="Museo Sans 300" charset="0"/>
                <a:cs typeface="Museo Sans 300" charset="0"/>
              </a:rPr>
              <a:t>CRS Discussion</a:t>
            </a:r>
          </a:p>
          <a:p>
            <a:pPr marL="628650" lvl="1" indent="-285750" algn="l">
              <a:buClr>
                <a:srgbClr val="3F693C"/>
              </a:buClr>
              <a:buFont typeface="Arial" charset="0"/>
              <a:buChar char="•"/>
            </a:pPr>
            <a:r>
              <a:rPr lang="en-US" sz="2000" dirty="0">
                <a:solidFill>
                  <a:srgbClr val="000000"/>
                </a:solidFill>
                <a:effectLst/>
                <a:latin typeface="Montserrat Light" panose="00000400000000000000" pitchFamily="2" charset="0"/>
                <a:ea typeface="Calibri" panose="020F0502020204030204" pitchFamily="34" charset="0"/>
              </a:rPr>
              <a:t>Hurricane Expo 2026 (May 2) – Before the storm – Flood Mitigation Panel</a:t>
            </a:r>
            <a:endParaRPr lang="en-US" sz="2000" dirty="0">
              <a:latin typeface="Montserrat Light" panose="00000400000000000000" pitchFamily="2" charset="0"/>
              <a:ea typeface="Calibri" panose="020F0502020204030204" pitchFamily="34" charset="0"/>
            </a:endParaRPr>
          </a:p>
          <a:p>
            <a:pPr marL="628650" lvl="1" indent="-285750" algn="l">
              <a:buClr>
                <a:srgbClr val="3F693C"/>
              </a:buClr>
              <a:buFont typeface="Arial" charset="0"/>
              <a:buChar char="•"/>
            </a:pPr>
            <a:r>
              <a:rPr lang="en-US" sz="2000" dirty="0">
                <a:solidFill>
                  <a:srgbClr val="000000"/>
                </a:solidFill>
                <a:effectLst/>
                <a:latin typeface="Montserrat Light" panose="00000400000000000000" pitchFamily="2" charset="0"/>
                <a:ea typeface="Calibri" panose="020F0502020204030204" pitchFamily="34" charset="0"/>
              </a:rPr>
              <a:t>Flood Awareness Week public messaging campaign – Flood Alert Test</a:t>
            </a:r>
          </a:p>
          <a:p>
            <a:pPr lvl="1" algn="l">
              <a:buClr>
                <a:srgbClr val="3F693C"/>
              </a:buClr>
            </a:pPr>
            <a:endParaRPr lang="en-US" sz="2000" dirty="0">
              <a:latin typeface="Montserrat Light" panose="00000400000000000000" pitchFamily="2" charset="0"/>
              <a:ea typeface="Museo Sans 300" charset="0"/>
              <a:cs typeface="Museo Sans 300" charset="0"/>
            </a:endParaRPr>
          </a:p>
          <a:p>
            <a:pPr marL="285750" indent="-285750" algn="l">
              <a:buClr>
                <a:srgbClr val="3F693C"/>
              </a:buClr>
              <a:buFont typeface="Arial" charset="0"/>
              <a:buChar char="•"/>
            </a:pPr>
            <a:r>
              <a:rPr lang="en-US" sz="2000" dirty="0">
                <a:latin typeface="Montserrat Light" panose="00000400000000000000" pitchFamily="2" charset="0"/>
                <a:ea typeface="Museo Sans 300" charset="0"/>
                <a:cs typeface="Museo Sans 300" charset="0"/>
              </a:rPr>
              <a:t>Project Evaluation Subcommittee – Report (May 14) – 1 new project reviewed</a:t>
            </a:r>
          </a:p>
          <a:p>
            <a:pPr marL="628650" lvl="1" indent="-285750" algn="l">
              <a:buClr>
                <a:srgbClr val="3F693C"/>
              </a:buClr>
              <a:buFont typeface="Arial" charset="0"/>
              <a:buChar char="•"/>
            </a:pPr>
            <a:r>
              <a:rPr lang="en-US" sz="2000" dirty="0">
                <a:latin typeface="Montserrat Light" panose="00000400000000000000" pitchFamily="2" charset="0"/>
                <a:ea typeface="Museo Sans 300" charset="0"/>
                <a:cs typeface="Museo Sans 300" charset="0"/>
              </a:rPr>
              <a:t>Osceola County Environmental and Public Lands – Shingle Creek Shoal Improvement Project</a:t>
            </a:r>
          </a:p>
        </p:txBody>
      </p:sp>
      <p:sp>
        <p:nvSpPr>
          <p:cNvPr id="2" name="Title 3">
            <a:extLst>
              <a:ext uri="{FF2B5EF4-FFF2-40B4-BE49-F238E27FC236}">
                <a16:creationId xmlns:a16="http://schemas.microsoft.com/office/drawing/2014/main" id="{EC4CD391-0E52-D052-6EA2-F217A65EA43D}"/>
              </a:ext>
            </a:extLst>
          </p:cNvPr>
          <p:cNvSpPr txBox="1">
            <a:spLocks/>
          </p:cNvSpPr>
          <p:nvPr/>
        </p:nvSpPr>
        <p:spPr>
          <a:xfrm>
            <a:off x="1134339" y="528745"/>
            <a:ext cx="9141475" cy="519640"/>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Committee Reports</a:t>
            </a:r>
            <a:endParaRPr lang="en-US" sz="1400" b="1" dirty="0">
              <a:solidFill>
                <a:srgbClr val="347ABC"/>
              </a:solidFill>
              <a:latin typeface="Montserrat" pitchFamily="2" charset="77"/>
              <a:ea typeface="Trade Gothic Condensed No. 18" charset="0"/>
              <a:cs typeface="Trade Gothic Condensed No. 18" charset="0"/>
            </a:endParaRPr>
          </a:p>
        </p:txBody>
      </p:sp>
    </p:spTree>
    <p:extLst>
      <p:ext uri="{BB962C8B-B14F-4D97-AF65-F5344CB8AC3E}">
        <p14:creationId xmlns:p14="http://schemas.microsoft.com/office/powerpoint/2010/main" val="2307415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D6336A-0A60-8848-A973-57C3345E13FB}"/>
              </a:ext>
            </a:extLst>
          </p:cNvPr>
          <p:cNvSpPr txBox="1">
            <a:spLocks/>
          </p:cNvSpPr>
          <p:nvPr/>
        </p:nvSpPr>
        <p:spPr>
          <a:xfrm>
            <a:off x="1145523" y="288866"/>
            <a:ext cx="9141477"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Project Priority List</a:t>
            </a:r>
          </a:p>
          <a:p>
            <a:pPr algn="l">
              <a:lnSpc>
                <a:spcPts val="1800"/>
              </a:lnSpc>
            </a:pPr>
            <a:r>
              <a:rPr lang="en-US" sz="1400" b="1" dirty="0">
                <a:solidFill>
                  <a:srgbClr val="533C8D"/>
                </a:solidFill>
                <a:latin typeface="Montserrat" pitchFamily="2" charset="77"/>
                <a:ea typeface="Trade Gothic Condensed No. 18" charset="0"/>
                <a:cs typeface="Trade Gothic Condensed No. 18" charset="0"/>
              </a:rPr>
              <a:t> Updates</a:t>
            </a:r>
          </a:p>
        </p:txBody>
      </p:sp>
      <p:sp>
        <p:nvSpPr>
          <p:cNvPr id="5" name="Content Placeholder 4">
            <a:extLst>
              <a:ext uri="{FF2B5EF4-FFF2-40B4-BE49-F238E27FC236}">
                <a16:creationId xmlns:a16="http://schemas.microsoft.com/office/drawing/2014/main" id="{417758E7-6FF1-0F43-9928-630EBB82B994}"/>
              </a:ext>
            </a:extLst>
          </p:cNvPr>
          <p:cNvSpPr txBox="1">
            <a:spLocks/>
          </p:cNvSpPr>
          <p:nvPr/>
        </p:nvSpPr>
        <p:spPr>
          <a:xfrm>
            <a:off x="762464" y="1653903"/>
            <a:ext cx="8381535" cy="502681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2" algn="l">
              <a:buClr>
                <a:srgbClr val="3F693C"/>
              </a:buClr>
            </a:pPr>
            <a:endParaRPr lang="en-US" sz="1300" dirty="0">
              <a:latin typeface="Montserrat" pitchFamily="2" charset="77"/>
              <a:ea typeface="Museo Sans 300" charset="0"/>
              <a:cs typeface="Museo Sans 300" charset="0"/>
            </a:endParaRPr>
          </a:p>
        </p:txBody>
      </p:sp>
      <p:sp>
        <p:nvSpPr>
          <p:cNvPr id="2" name="Content Placeholder 4">
            <a:extLst>
              <a:ext uri="{FF2B5EF4-FFF2-40B4-BE49-F238E27FC236}">
                <a16:creationId xmlns:a16="http://schemas.microsoft.com/office/drawing/2014/main" id="{5EA4BFAB-7F83-EEB4-4C13-624F247D1391}"/>
              </a:ext>
            </a:extLst>
          </p:cNvPr>
          <p:cNvSpPr txBox="1">
            <a:spLocks/>
          </p:cNvSpPr>
          <p:nvPr/>
        </p:nvSpPr>
        <p:spPr>
          <a:xfrm>
            <a:off x="762465" y="1653903"/>
            <a:ext cx="10982122" cy="3918993"/>
          </a:xfrm>
          <a:prstGeom prst="rect">
            <a:avLst/>
          </a:prstGeom>
        </p:spPr>
        <p:txBody>
          <a:bodyPr vert="horz" lIns="91440" tIns="45720" rIns="91440" bIns="45720" rtlCol="0">
            <a:normAutofit fontScale="92500"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r>
              <a:rPr lang="en-US" sz="2000" dirty="0">
                <a:latin typeface="Montserrat Light" panose="00000400000000000000" pitchFamily="2" charset="0"/>
                <a:ea typeface="Museo Sans 300" charset="0"/>
                <a:cs typeface="Museo Sans 300" charset="0"/>
              </a:rPr>
              <a:t>Open discussion on updates of current projects</a:t>
            </a:r>
          </a:p>
          <a:p>
            <a:pPr marL="628650" lvl="1" indent="-285750" algn="l">
              <a:buClr>
                <a:srgbClr val="3F693C"/>
              </a:buClr>
              <a:buFont typeface="Arial" charset="0"/>
              <a:buChar char="•"/>
            </a:pPr>
            <a:r>
              <a:rPr lang="en-US" sz="1700" dirty="0">
                <a:latin typeface="Montserrat Light" panose="00000400000000000000" pitchFamily="2" charset="0"/>
                <a:ea typeface="Museo Sans 300" charset="0"/>
                <a:cs typeface="Museo Sans 300" charset="0"/>
              </a:rPr>
              <a:t>Review all current approved projects</a:t>
            </a:r>
          </a:p>
          <a:p>
            <a:pPr marL="971550" lvl="2" indent="-285750" algn="l">
              <a:buClr>
                <a:srgbClr val="3F693C"/>
              </a:buClr>
              <a:buFont typeface="Arial" charset="0"/>
              <a:buChar char="•"/>
            </a:pPr>
            <a:r>
              <a:rPr lang="en-US" sz="1550" dirty="0">
                <a:latin typeface="Montserrat Light" panose="00000400000000000000" pitchFamily="2" charset="0"/>
                <a:ea typeface="Museo Sans 300" charset="0"/>
                <a:cs typeface="Museo Sans 300" charset="0"/>
              </a:rPr>
              <a:t>Osceola County EM Generator Project</a:t>
            </a:r>
          </a:p>
          <a:p>
            <a:pPr lvl="2" algn="l">
              <a:buClr>
                <a:srgbClr val="3F693C"/>
              </a:buClr>
            </a:pPr>
            <a:endParaRPr lang="en-US" sz="1550" dirty="0">
              <a:latin typeface="Montserrat Light" panose="00000400000000000000" pitchFamily="2" charset="0"/>
              <a:ea typeface="Museo Sans 300" charset="0"/>
              <a:cs typeface="Museo Sans 300" charset="0"/>
            </a:endParaRPr>
          </a:p>
          <a:p>
            <a:pPr marL="628650" lvl="1" indent="-285750" algn="l">
              <a:buClr>
                <a:srgbClr val="3F693C"/>
              </a:buClr>
              <a:buFont typeface="Arial" charset="0"/>
              <a:buChar char="•"/>
            </a:pPr>
            <a:r>
              <a:rPr lang="en-US" sz="1700" dirty="0">
                <a:latin typeface="Montserrat Light" panose="00000400000000000000" pitchFamily="2" charset="0"/>
                <a:ea typeface="Museo Sans 300" charset="0"/>
                <a:cs typeface="Museo Sans 300" charset="0"/>
              </a:rPr>
              <a:t>Vote to add new projects to the list </a:t>
            </a:r>
            <a:r>
              <a:rPr lang="en-US" sz="1700" b="1" dirty="0">
                <a:latin typeface="Montserrat Light" panose="00000400000000000000" pitchFamily="2" charset="0"/>
                <a:ea typeface="Museo Sans 300" charset="0"/>
                <a:cs typeface="Museo Sans 300" charset="0"/>
              </a:rPr>
              <a:t>(Action Item)</a:t>
            </a:r>
          </a:p>
          <a:p>
            <a:pPr marL="971550" lvl="2" indent="-285750" algn="l">
              <a:buClr>
                <a:srgbClr val="3F693C"/>
              </a:buClr>
              <a:buFont typeface="Arial" charset="0"/>
              <a:buChar char="•"/>
            </a:pPr>
            <a:r>
              <a:rPr lang="en-US" sz="1650" dirty="0">
                <a:latin typeface="Montserrat Light" panose="00000400000000000000" pitchFamily="2" charset="0"/>
                <a:ea typeface="Museo Sans 300" charset="0"/>
                <a:cs typeface="Museo Sans 300" charset="0"/>
              </a:rPr>
              <a:t>Osceola County Environmental and Public Lands – Shingle Creek Shoal Improvement Project</a:t>
            </a:r>
          </a:p>
          <a:p>
            <a:pPr lvl="1" algn="l">
              <a:buClr>
                <a:srgbClr val="3F693C"/>
              </a:buClr>
            </a:pPr>
            <a:endParaRPr lang="en-US" sz="1700" b="1" dirty="0">
              <a:latin typeface="Montserrat Light" panose="00000400000000000000" pitchFamily="2" charset="0"/>
              <a:ea typeface="Museo Sans 300" charset="0"/>
              <a:cs typeface="Museo Sans 300" charset="0"/>
            </a:endParaRPr>
          </a:p>
          <a:p>
            <a:pPr marL="628650" lvl="1" indent="-285750" algn="l">
              <a:buClr>
                <a:srgbClr val="3F693C"/>
              </a:buClr>
              <a:buFont typeface="Arial" charset="0"/>
              <a:buChar char="•"/>
            </a:pPr>
            <a:r>
              <a:rPr lang="en-US" sz="1700" dirty="0">
                <a:latin typeface="Montserrat Light" panose="00000400000000000000" pitchFamily="2" charset="0"/>
                <a:ea typeface="Museo Sans 300" charset="0"/>
                <a:cs typeface="Museo Sans 300" charset="0"/>
              </a:rPr>
              <a:t>Approve the LMS Priority List </a:t>
            </a:r>
            <a:r>
              <a:rPr lang="en-US" sz="1700" b="1" dirty="0">
                <a:latin typeface="Montserrat Light" panose="00000400000000000000" pitchFamily="2" charset="0"/>
                <a:ea typeface="Museo Sans 300" charset="0"/>
                <a:cs typeface="Museo Sans 300" charset="0"/>
              </a:rPr>
              <a:t>(Action Item)</a:t>
            </a:r>
          </a:p>
          <a:p>
            <a:pPr marL="628650" lvl="1" indent="-285750" algn="l">
              <a:buClr>
                <a:srgbClr val="3F693C"/>
              </a:buClr>
              <a:buFont typeface="Arial" charset="0"/>
              <a:buChar char="•"/>
            </a:pPr>
            <a:endParaRPr lang="en-US" sz="1700" dirty="0">
              <a:latin typeface="Montserrat Light" panose="00000400000000000000" pitchFamily="2" charset="0"/>
              <a:ea typeface="Museo Sans 300" charset="0"/>
              <a:cs typeface="Museo Sans 300" charset="0"/>
            </a:endParaRPr>
          </a:p>
          <a:p>
            <a:pPr marL="628650" lvl="1" indent="-285750" algn="l">
              <a:buClr>
                <a:srgbClr val="3F693C"/>
              </a:buClr>
              <a:buFont typeface="Arial" charset="0"/>
              <a:buChar char="•"/>
            </a:pPr>
            <a:r>
              <a:rPr lang="en-US" sz="1700" dirty="0">
                <a:latin typeface="Montserrat Light" panose="00000400000000000000" pitchFamily="2" charset="0"/>
                <a:ea typeface="Museo Sans 300" charset="0"/>
                <a:cs typeface="Museo Sans 300" charset="0"/>
              </a:rPr>
              <a:t>Vote to select the projects for HMGP Milton funding </a:t>
            </a:r>
            <a:r>
              <a:rPr lang="en-US" sz="1700" b="1" dirty="0">
                <a:latin typeface="Montserrat Light" panose="00000400000000000000" pitchFamily="2" charset="0"/>
                <a:ea typeface="Museo Sans 300" charset="0"/>
                <a:cs typeface="Museo Sans 300" charset="0"/>
              </a:rPr>
              <a:t>(Action Item)</a:t>
            </a:r>
          </a:p>
          <a:p>
            <a:pPr marL="628650" lvl="1" indent="-285750" algn="l">
              <a:buClr>
                <a:srgbClr val="3F693C"/>
              </a:buClr>
              <a:buFont typeface="Arial" charset="0"/>
              <a:buChar char="•"/>
            </a:pPr>
            <a:endParaRPr lang="en-US" sz="1550" dirty="0">
              <a:latin typeface="Montserrat Light" panose="00000400000000000000" pitchFamily="2" charset="0"/>
              <a:ea typeface="Museo Sans 300" charset="0"/>
              <a:cs typeface="Museo Sans 300" charset="0"/>
            </a:endParaRPr>
          </a:p>
          <a:p>
            <a:pPr marL="628650" lvl="1" indent="-285750" algn="l">
              <a:buClr>
                <a:srgbClr val="3F693C"/>
              </a:buClr>
              <a:buFont typeface="Arial" charset="0"/>
              <a:buChar char="•"/>
            </a:pPr>
            <a:r>
              <a:rPr lang="en-US" sz="1700" dirty="0">
                <a:latin typeface="Montserrat Light" panose="00000400000000000000" pitchFamily="2" charset="0"/>
                <a:ea typeface="Museo Sans 300" charset="0"/>
                <a:cs typeface="Museo Sans 300" charset="0"/>
              </a:rPr>
              <a:t>Other community mitigation projects</a:t>
            </a:r>
          </a:p>
          <a:p>
            <a:pPr marL="971550" lvl="2" indent="-285750" algn="l">
              <a:buClr>
                <a:srgbClr val="3F693C"/>
              </a:buClr>
              <a:buFont typeface="Arial" charset="0"/>
              <a:buChar char="•"/>
            </a:pPr>
            <a:r>
              <a:rPr lang="en-US" sz="1550" dirty="0">
                <a:latin typeface="Montserrat Light" panose="00000400000000000000" pitchFamily="2" charset="0"/>
                <a:ea typeface="Museo Sans 300" charset="0"/>
                <a:cs typeface="Museo Sans 300" charset="0"/>
              </a:rPr>
              <a:t>Osceola County Fire Mitigation</a:t>
            </a:r>
          </a:p>
          <a:p>
            <a:pPr marL="971550" lvl="2" indent="-285750" algn="l">
              <a:buClr>
                <a:srgbClr val="3F693C"/>
              </a:buClr>
              <a:buFont typeface="Arial" charset="0"/>
              <a:buChar char="•"/>
            </a:pPr>
            <a:r>
              <a:rPr lang="en-US" sz="1550" dirty="0">
                <a:latin typeface="Montserrat Light" panose="00000400000000000000" pitchFamily="2" charset="0"/>
                <a:ea typeface="Museo Sans 300" charset="0"/>
                <a:cs typeface="Museo Sans 300" charset="0"/>
              </a:rPr>
              <a:t>East Central FL Planning Council Brownfield Flyer</a:t>
            </a:r>
          </a:p>
          <a:p>
            <a:pPr marL="971550" lvl="2" indent="-285750" algn="l">
              <a:buClr>
                <a:srgbClr val="3F693C"/>
              </a:buClr>
              <a:buFont typeface="Arial" charset="0"/>
              <a:buChar char="•"/>
            </a:pPr>
            <a:r>
              <a:rPr lang="en-US" sz="1550" dirty="0">
                <a:latin typeface="Montserrat Light" panose="00000400000000000000" pitchFamily="2" charset="0"/>
                <a:ea typeface="Museo Sans 300" charset="0"/>
                <a:cs typeface="Museo Sans 300" charset="0"/>
              </a:rPr>
              <a:t>Elevate FL Osceola County April Bulletin</a:t>
            </a:r>
          </a:p>
          <a:p>
            <a:pPr marL="971550" lvl="2" indent="-285750" algn="l">
              <a:buClr>
                <a:srgbClr val="3F693C"/>
              </a:buClr>
              <a:buFont typeface="Arial" charset="0"/>
              <a:buChar char="•"/>
            </a:pPr>
            <a:r>
              <a:rPr lang="en-US" sz="1550" dirty="0">
                <a:latin typeface="Montserrat Light" panose="00000400000000000000" pitchFamily="2" charset="0"/>
                <a:ea typeface="Museo Sans 300" charset="0"/>
                <a:cs typeface="Museo Sans 300" charset="0"/>
              </a:rPr>
              <a:t>Hurricane Loss Mitigation Program (HLMP) FY 2026-2027</a:t>
            </a:r>
          </a:p>
          <a:p>
            <a:pPr marL="971550" lvl="2" indent="-285750" algn="l">
              <a:buClr>
                <a:srgbClr val="3F693C"/>
              </a:buClr>
              <a:buFont typeface="Arial" charset="0"/>
              <a:buChar char="•"/>
            </a:pPr>
            <a:endParaRPr lang="en-US" sz="1550" dirty="0">
              <a:latin typeface="Montserrat Light" panose="00000400000000000000" pitchFamily="2" charset="0"/>
              <a:ea typeface="Museo Sans 300" charset="0"/>
              <a:cs typeface="Museo Sans 300" charset="0"/>
            </a:endParaRPr>
          </a:p>
        </p:txBody>
      </p:sp>
    </p:spTree>
    <p:extLst>
      <p:ext uri="{BB962C8B-B14F-4D97-AF65-F5344CB8AC3E}">
        <p14:creationId xmlns:p14="http://schemas.microsoft.com/office/powerpoint/2010/main" val="365729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DC14E780-5533-784C-B0CD-EA57327A9AAB}"/>
              </a:ext>
            </a:extLst>
          </p:cNvPr>
          <p:cNvSpPr txBox="1">
            <a:spLocks/>
          </p:cNvSpPr>
          <p:nvPr/>
        </p:nvSpPr>
        <p:spPr>
          <a:xfrm>
            <a:off x="1145524" y="288866"/>
            <a:ext cx="9141476"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Project Priority List</a:t>
            </a:r>
          </a:p>
          <a:p>
            <a:pPr algn="l">
              <a:lnSpc>
                <a:spcPts val="1800"/>
              </a:lnSpc>
            </a:pPr>
            <a:r>
              <a:rPr lang="en-US" sz="1400" b="1" dirty="0">
                <a:solidFill>
                  <a:srgbClr val="78C14D"/>
                </a:solidFill>
                <a:latin typeface="Montserrat" pitchFamily="2" charset="77"/>
                <a:ea typeface="Trade Gothic Condensed No. 18" charset="0"/>
                <a:cs typeface="Trade Gothic Condensed No. 18" charset="0"/>
              </a:rPr>
              <a:t> Approval of Project List</a:t>
            </a:r>
          </a:p>
        </p:txBody>
      </p:sp>
      <p:sp>
        <p:nvSpPr>
          <p:cNvPr id="7" name="Content Placeholder 4">
            <a:extLst>
              <a:ext uri="{FF2B5EF4-FFF2-40B4-BE49-F238E27FC236}">
                <a16:creationId xmlns:a16="http://schemas.microsoft.com/office/drawing/2014/main" id="{A94D37F7-F3F1-C64C-9701-AFD77517421B}"/>
              </a:ext>
            </a:extLst>
          </p:cNvPr>
          <p:cNvSpPr txBox="1">
            <a:spLocks/>
          </p:cNvSpPr>
          <p:nvPr/>
        </p:nvSpPr>
        <p:spPr>
          <a:xfrm>
            <a:off x="762465" y="1646788"/>
            <a:ext cx="7886700" cy="320073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endParaRPr lang="en-US" sz="1200" dirty="0">
              <a:latin typeface="Montserrat" pitchFamily="2" charset="77"/>
              <a:ea typeface="Museo Sans 300" charset="0"/>
              <a:cs typeface="Museo Sans 300" charset="0"/>
            </a:endParaRPr>
          </a:p>
        </p:txBody>
      </p:sp>
      <p:sp>
        <p:nvSpPr>
          <p:cNvPr id="4" name="Content Placeholder 4">
            <a:extLst>
              <a:ext uri="{FF2B5EF4-FFF2-40B4-BE49-F238E27FC236}">
                <a16:creationId xmlns:a16="http://schemas.microsoft.com/office/drawing/2014/main" id="{2A8DCFBB-4D88-6473-0106-D2D25CD3F7FA}"/>
              </a:ext>
            </a:extLst>
          </p:cNvPr>
          <p:cNvSpPr txBox="1">
            <a:spLocks/>
          </p:cNvSpPr>
          <p:nvPr/>
        </p:nvSpPr>
        <p:spPr>
          <a:xfrm>
            <a:off x="762464" y="1653904"/>
            <a:ext cx="9975443" cy="320073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Clr>
                <a:srgbClr val="3F693C"/>
              </a:buClr>
              <a:buFont typeface="Arial" charset="0"/>
              <a:buChar char="•"/>
            </a:pPr>
            <a:endParaRPr lang="en-US" sz="900" dirty="0">
              <a:latin typeface="Montserrat" pitchFamily="2" charset="77"/>
              <a:ea typeface="Museo Sans 300" charset="0"/>
              <a:cs typeface="Museo Sans 300" charset="0"/>
            </a:endParaRPr>
          </a:p>
        </p:txBody>
      </p:sp>
      <p:pic>
        <p:nvPicPr>
          <p:cNvPr id="5" name="Picture 4">
            <a:extLst>
              <a:ext uri="{FF2B5EF4-FFF2-40B4-BE49-F238E27FC236}">
                <a16:creationId xmlns:a16="http://schemas.microsoft.com/office/drawing/2014/main" id="{8FE63066-83B4-699C-080C-579C308B0F24}"/>
              </a:ext>
            </a:extLst>
          </p:cNvPr>
          <p:cNvPicPr>
            <a:picLocks noChangeAspect="1"/>
          </p:cNvPicPr>
          <p:nvPr/>
        </p:nvPicPr>
        <p:blipFill rotWithShape="1">
          <a:blip r:embed="rId3"/>
          <a:srcRect t="5026" b="5026"/>
          <a:stretch/>
        </p:blipFill>
        <p:spPr>
          <a:xfrm>
            <a:off x="2413861" y="1350521"/>
            <a:ext cx="6672648" cy="4893584"/>
          </a:xfrm>
          <a:prstGeom prst="rect">
            <a:avLst/>
          </a:prstGeom>
        </p:spPr>
      </p:pic>
    </p:spTree>
    <p:extLst>
      <p:ext uri="{BB962C8B-B14F-4D97-AF65-F5344CB8AC3E}">
        <p14:creationId xmlns:p14="http://schemas.microsoft.com/office/powerpoint/2010/main" val="2375392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B57D914DCF7743857BCB90260CEDA3" ma:contentTypeVersion="6" ma:contentTypeDescription="Create a new document." ma:contentTypeScope="" ma:versionID="2177bf65d2807f1e2eff967bdda634be">
  <xsd:schema xmlns:xsd="http://www.w3.org/2001/XMLSchema" xmlns:xs="http://www.w3.org/2001/XMLSchema" xmlns:p="http://schemas.microsoft.com/office/2006/metadata/properties" xmlns:ns2="4cd863a8-2c89-4e88-b7eb-727924388e67" targetNamespace="http://schemas.microsoft.com/office/2006/metadata/properties" ma:root="true" ma:fieldsID="b983c83966450e028935e5f8c46472f4" ns2:_="">
    <xsd:import namespace="4cd863a8-2c89-4e88-b7eb-727924388e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d863a8-2c89-4e88-b7eb-727924388e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6489BC-F5B7-436D-95BA-CAA3871E19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d863a8-2c89-4e88-b7eb-727924388e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E66434-D0CC-445C-AC3F-3EC4A05BE14F}">
  <ds:schemaRefs>
    <ds:schemaRef ds:uri="http://schemas.openxmlformats.org/package/2006/metadata/core-properties"/>
    <ds:schemaRef ds:uri="http://schemas.microsoft.com/office/2006/metadata/properties"/>
    <ds:schemaRef ds:uri="4cd863a8-2c89-4e88-b7eb-727924388e67"/>
    <ds:schemaRef ds:uri="http://schemas.microsoft.com/office/2006/documentManagement/types"/>
    <ds:schemaRef ds:uri="http://purl.org/dc/terms/"/>
    <ds:schemaRef ds:uri="http://purl.org/dc/elements/1.1/"/>
    <ds:schemaRef ds:uri="http://www.w3.org/XML/1998/namespace"/>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D8FF4404-7AC0-4041-AF99-7986000639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6070</TotalTime>
  <Words>404</Words>
  <Application>Microsoft Office PowerPoint</Application>
  <PresentationFormat>Widescreen</PresentationFormat>
  <Paragraphs>71</Paragraphs>
  <Slides>13</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Aptos</vt:lpstr>
      <vt:lpstr>Arial</vt:lpstr>
      <vt:lpstr>Courier New</vt:lpstr>
      <vt:lpstr>Montserrat</vt:lpstr>
      <vt:lpstr>Montserrat Light</vt:lpstr>
      <vt:lpstr>Office Theme</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Carter</dc:creator>
  <cp:lastModifiedBy>Gary Lewis</cp:lastModifiedBy>
  <cp:revision>155</cp:revision>
  <cp:lastPrinted>2026-02-19T21:04:09Z</cp:lastPrinted>
  <dcterms:created xsi:type="dcterms:W3CDTF">2020-07-02T17:17:31Z</dcterms:created>
  <dcterms:modified xsi:type="dcterms:W3CDTF">2026-06-03T18:52:13Z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0x0101001DB57D914DCF7743857BCB90260CEDA3</vt:lpwstr>
  </property>
</Properties>
</file>